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46"/>
  </p:notesMasterIdLst>
  <p:sldIdLst>
    <p:sldId id="256" r:id="rId3"/>
    <p:sldId id="259" r:id="rId4"/>
    <p:sldId id="353" r:id="rId5"/>
    <p:sldId id="346" r:id="rId6"/>
    <p:sldId id="354" r:id="rId7"/>
    <p:sldId id="380" r:id="rId8"/>
    <p:sldId id="381" r:id="rId9"/>
    <p:sldId id="385" r:id="rId10"/>
    <p:sldId id="355" r:id="rId11"/>
    <p:sldId id="356" r:id="rId12"/>
    <p:sldId id="357" r:id="rId13"/>
    <p:sldId id="358" r:id="rId14"/>
    <p:sldId id="359" r:id="rId15"/>
    <p:sldId id="360" r:id="rId16"/>
    <p:sldId id="361" r:id="rId17"/>
    <p:sldId id="362" r:id="rId18"/>
    <p:sldId id="363" r:id="rId19"/>
    <p:sldId id="364" r:id="rId20"/>
    <p:sldId id="365" r:id="rId21"/>
    <p:sldId id="366" r:id="rId22"/>
    <p:sldId id="367" r:id="rId23"/>
    <p:sldId id="382" r:id="rId24"/>
    <p:sldId id="383" r:id="rId25"/>
    <p:sldId id="368" r:id="rId26"/>
    <p:sldId id="369" r:id="rId27"/>
    <p:sldId id="370" r:id="rId28"/>
    <p:sldId id="371" r:id="rId29"/>
    <p:sldId id="372" r:id="rId30"/>
    <p:sldId id="373" r:id="rId31"/>
    <p:sldId id="384" r:id="rId32"/>
    <p:sldId id="375" r:id="rId33"/>
    <p:sldId id="374" r:id="rId34"/>
    <p:sldId id="376" r:id="rId35"/>
    <p:sldId id="377" r:id="rId36"/>
    <p:sldId id="378" r:id="rId37"/>
    <p:sldId id="350" r:id="rId38"/>
    <p:sldId id="386" r:id="rId39"/>
    <p:sldId id="379" r:id="rId40"/>
    <p:sldId id="390" r:id="rId41"/>
    <p:sldId id="387" r:id="rId42"/>
    <p:sldId id="388" r:id="rId43"/>
    <p:sldId id="389" r:id="rId44"/>
    <p:sldId id="270" r:id="rId45"/>
  </p:sldIdLst>
  <p:sldSz cx="13004800" cy="97536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CD6"/>
    <a:srgbClr val="02AA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3673"/>
  </p:normalViewPr>
  <p:slideViewPr>
    <p:cSldViewPr>
      <p:cViewPr>
        <p:scale>
          <a:sx n="92" d="100"/>
          <a:sy n="92" d="100"/>
        </p:scale>
        <p:origin x="1088" y="-568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-199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FF34491-B295-2144-BBBC-1718410112E5}" type="datetimeFigureOut">
              <a:rPr lang="en-US"/>
              <a:pPr/>
              <a:t>7/25/18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54FADAD-EB0F-7941-B0A1-182F12562C1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4942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2769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0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496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318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103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15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8125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025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738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70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00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>
                <a:latin typeface="Calibri" charset="0"/>
                <a:ea typeface="MS PGothic" charset="0"/>
              </a:rPr>
              <a:t>This slice shows the content structure of this lecture.</a:t>
            </a:r>
            <a:endParaRPr lang="en-US">
              <a:latin typeface="Calibri" charset="0"/>
              <a:ea typeface="MS PGothic" charset="0"/>
            </a:endParaRP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 eaLnBrk="1" hangingPunct="1"/>
            <a:fld id="{BF83AE8D-A9DF-5C43-90BB-3F49258A34E0}" type="slidenum">
              <a:rPr lang="en-US" sz="1200"/>
              <a:pPr eaLnBrk="1" hangingPunct="1"/>
              <a:t>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663371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6481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129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4378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817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954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1206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518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874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0293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042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979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637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381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397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862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632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386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5205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503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916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latin typeface="Calibri" charset="0"/>
                <a:ea typeface="MS PGothic" charset="0"/>
              </a:rPr>
              <a:t>Come up with three exercises:</a:t>
            </a:r>
          </a:p>
          <a:p>
            <a:pPr>
              <a:buFontTx/>
              <a:buAutoNum type="arabicPeriod"/>
            </a:pPr>
            <a:r>
              <a:rPr lang="en-US" dirty="0">
                <a:latin typeface="Calibri" charset="0"/>
                <a:ea typeface="MS PGothic" charset="0"/>
              </a:rPr>
              <a:t>Something to do with web server/client.</a:t>
            </a:r>
          </a:p>
          <a:p>
            <a:pPr>
              <a:buFontTx/>
              <a:buAutoNum type="arabicPeriod"/>
            </a:pPr>
            <a:r>
              <a:rPr lang="en-US" dirty="0">
                <a:latin typeface="Calibri" charset="0"/>
                <a:ea typeface="MS PGothic" charset="0"/>
              </a:rPr>
              <a:t>Something to do with HTTP.</a:t>
            </a:r>
          </a:p>
          <a:p>
            <a:pPr>
              <a:buFontTx/>
              <a:buAutoNum type="arabicPeriod"/>
            </a:pPr>
            <a:r>
              <a:rPr lang="en-US" dirty="0">
                <a:latin typeface="Calibri" charset="0"/>
                <a:ea typeface="MS PGothic" charset="0"/>
              </a:rPr>
              <a:t>Something combine internet, web server/client, HTTP together.</a:t>
            </a:r>
          </a:p>
          <a:p>
            <a:pPr>
              <a:buFontTx/>
              <a:buAutoNum type="arabicPeriod"/>
            </a:pPr>
            <a:endParaRPr lang="en-US" dirty="0">
              <a:latin typeface="Calibri" charset="0"/>
              <a:ea typeface="MS PGothic" charset="0"/>
            </a:endParaRPr>
          </a:p>
          <a:p>
            <a:r>
              <a:rPr lang="en-US" dirty="0">
                <a:latin typeface="Calibri" charset="0"/>
                <a:ea typeface="MS PGothic" charset="0"/>
              </a:rPr>
              <a:t>We don’t have to use the chat client code if it is not too related to the ideas in the slice. But I think we can at least use it for the third exercise, if the chat client uses HTTP protocol.</a:t>
            </a:r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 eaLnBrk="1" hangingPunct="1"/>
            <a:fld id="{88D64095-D26A-F448-8ADA-6B01EC87B8DA}" type="slidenum">
              <a:rPr lang="en-US" sz="1200"/>
              <a:pPr eaLnBrk="1" hangingPunct="1"/>
              <a:t>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08984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4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562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747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0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20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04461766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183753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67850" y="1574800"/>
            <a:ext cx="2965450" cy="66167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1574800"/>
            <a:ext cx="8743950" cy="66167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308179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7318763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087349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141435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2324100"/>
            <a:ext cx="58547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324100"/>
            <a:ext cx="58547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69257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4171482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5051184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001728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306510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4227923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3622371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8063291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67850" y="330200"/>
            <a:ext cx="2965450" cy="855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30200"/>
            <a:ext cx="8743950" cy="855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528857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024928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5016500"/>
            <a:ext cx="5854700" cy="317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5016500"/>
            <a:ext cx="5854700" cy="317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021695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39429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7508652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590553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8622555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404204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2.png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5016500"/>
            <a:ext cx="11861800" cy="317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647700" y="4749800"/>
            <a:ext cx="11709400" cy="0"/>
          </a:xfrm>
          <a:prstGeom prst="line">
            <a:avLst/>
          </a:prstGeom>
          <a:noFill/>
          <a:ln w="12700">
            <a:solidFill>
              <a:srgbClr val="88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1574800"/>
            <a:ext cx="11861800" cy="292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charset="0"/>
              </a:rPr>
              <a:t>Click to edit Master title style</a:t>
            </a:r>
          </a:p>
        </p:txBody>
      </p:sp>
      <p:pic>
        <p:nvPicPr>
          <p:cNvPr id="1029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913" y="8462963"/>
            <a:ext cx="62865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42900"/>
            <a:ext cx="2044700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738" y="8186738"/>
            <a:ext cx="26670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7"/>
          <p:cNvSpPr>
            <a:spLocks/>
          </p:cNvSpPr>
          <p:nvPr/>
        </p:nvSpPr>
        <p:spPr bwMode="auto">
          <a:xfrm>
            <a:off x="5678488" y="8661400"/>
            <a:ext cx="23844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/>
          <a:p>
            <a:r>
              <a:rPr lang="en-US" sz="18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  <a:sym typeface="Century Gothic" charset="0"/>
              </a:rPr>
              <a:t>Variability Expedition</a:t>
            </a:r>
          </a:p>
        </p:txBody>
      </p:sp>
      <p:pic>
        <p:nvPicPr>
          <p:cNvPr id="1033" name="Picture 8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267700"/>
            <a:ext cx="1016000" cy="102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charset="0"/>
              </a:rPr>
              <a:t>Click to edit Master title style</a:t>
            </a:r>
          </a:p>
        </p:txBody>
      </p:sp>
      <p:sp>
        <p:nvSpPr>
          <p:cNvPr id="2051" name="Line 2"/>
          <p:cNvSpPr>
            <a:spLocks noChangeShapeType="1"/>
          </p:cNvSpPr>
          <p:nvPr/>
        </p:nvSpPr>
        <p:spPr bwMode="auto">
          <a:xfrm>
            <a:off x="647700" y="1968500"/>
            <a:ext cx="11709400" cy="0"/>
          </a:xfrm>
          <a:prstGeom prst="line">
            <a:avLst/>
          </a:prstGeom>
          <a:noFill/>
          <a:ln w="12700">
            <a:solidFill>
              <a:srgbClr val="88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2324100"/>
            <a:ext cx="11861800" cy="656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  <p:pic>
        <p:nvPicPr>
          <p:cNvPr id="2053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9900" y="9029700"/>
            <a:ext cx="533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5" name="Rectangle 6"/>
          <p:cNvSpPr>
            <a:spLocks/>
          </p:cNvSpPr>
          <p:nvPr/>
        </p:nvSpPr>
        <p:spPr bwMode="auto">
          <a:xfrm>
            <a:off x="5537200" y="9105900"/>
            <a:ext cx="1930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/>
          <a:p>
            <a:r>
              <a:rPr lang="en-US" sz="1800">
                <a:solidFill>
                  <a:schemeClr val="tx1"/>
                </a:solidFill>
                <a:ea typeface="MS PGothic" charset="0"/>
                <a:cs typeface="MS PGothic" charset="0"/>
              </a:rPr>
              <a:t>www.variability.org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266700" indent="-2667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1pPr>
      <a:lvl2pPr marL="660400" indent="-2667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2pPr>
      <a:lvl3pPr marL="1104900" indent="-2667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3pPr>
      <a:lvl4pPr marL="1549400" indent="-2667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4pPr>
      <a:lvl5pPr marL="1993900" indent="-2667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5pPr>
      <a:lvl6pPr marL="2451100" indent="-266700" algn="l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6pPr>
      <a:lvl7pPr marL="2908300" indent="-266700" algn="l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7pPr>
      <a:lvl8pPr marL="3365500" indent="-266700" algn="l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8pPr>
      <a:lvl9pPr marL="3822700" indent="-266700" algn="l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fredsala@ucla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oracleofbacon.org/cgi-bin/movielinks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gi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oracleofbacon.org/cgi-bin/center-cgi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GI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people.brunel.ac.uk/~mastjjb/jeb/or/graph.html" TargetMode="External"/><Relationship Id="rId4" Type="http://schemas.openxmlformats.org/officeDocument/2006/relationships/hyperlink" Target="http://en.wikipedia.org/wiki/Graph_theory" TargetMode="External"/><Relationship Id="rId5" Type="http://schemas.openxmlformats.org/officeDocument/2006/relationships/hyperlink" Target="http://oracleofbacon.org/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gi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xfrm>
            <a:off x="571500" y="1574800"/>
            <a:ext cx="11861800" cy="26924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Graphs and Social Networks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defRPr/>
            </a:pPr>
            <a:r>
              <a:rPr lang="en-US" altLang="zh-CN" dirty="0" err="1" smtClean="0"/>
              <a:t>Siyi</a:t>
            </a:r>
            <a:r>
              <a:rPr lang="en-US" altLang="zh-CN" dirty="0" smtClean="0"/>
              <a:t> Yang</a:t>
            </a:r>
            <a:endParaRPr lang="en-US" dirty="0"/>
          </a:p>
          <a:p>
            <a:pPr marL="0" indent="0" eaLnBrk="1" hangingPunct="1">
              <a:defRPr/>
            </a:pPr>
            <a:r>
              <a:rPr lang="en-US" dirty="0"/>
              <a:t>Electrical </a:t>
            </a:r>
            <a:r>
              <a:rPr lang="en-US" dirty="0" smtClean="0"/>
              <a:t>and Computer Engineering </a:t>
            </a:r>
            <a:r>
              <a:rPr lang="en-US" dirty="0"/>
              <a:t>Department, UCLA</a:t>
            </a:r>
          </a:p>
          <a:p>
            <a:pPr marL="0" indent="0" eaLnBrk="1" hangingPunct="1">
              <a:defRPr/>
            </a:pPr>
            <a:r>
              <a:rPr lang="en-US" altLang="zh-CN" dirty="0" smtClean="0">
                <a:hlinkClick r:id="rId3"/>
              </a:rPr>
              <a:t>siyiyang@ucla.edu</a:t>
            </a:r>
            <a:endParaRPr lang="en-US" altLang="zh-CN" dirty="0"/>
          </a:p>
          <a:p>
            <a:pPr marL="0" indent="0" eaLnBrk="1" hangingPunct="1">
              <a:defRPr/>
            </a:pPr>
            <a:endParaRPr lang="en-US" altLang="zh-CN" dirty="0"/>
          </a:p>
          <a:p>
            <a:pPr marL="0" indent="0" eaLnBrk="1" hangingPunct="1">
              <a:defRPr/>
            </a:pPr>
            <a:endParaRPr lang="en-US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Acting Networks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 good example of a network is formed by our coworkers, their coworkers, etc…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We’ll look at Hollywood actors.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We’ll say that two actors are connected if they played in the same film.</a:t>
            </a:r>
          </a:p>
        </p:txBody>
      </p:sp>
    </p:spTree>
    <p:extLst>
      <p:ext uri="{BB962C8B-B14F-4D97-AF65-F5344CB8AC3E}">
        <p14:creationId xmlns:p14="http://schemas.microsoft.com/office/powerpoint/2010/main" val="177661318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Kevin Bacon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Q: Who is the “center” of the movie universe?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A: Kevin Bacon. Have you heard of him? If not – it’s because he’s known for playing a supporting role in a huge number of films: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727200" lvl="4" indent="0" algn="ctr">
              <a:buNone/>
            </a:pPr>
            <a:endParaRPr lang="en-US" dirty="0"/>
          </a:p>
          <a:p>
            <a:pPr marL="1727200" lvl="4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latin typeface="Calibri"/>
                <a:cs typeface="Calibri"/>
              </a:rPr>
              <a:t>Kevin Bacon</a:t>
            </a:r>
          </a:p>
          <a:p>
            <a:endParaRPr lang="en-US" dirty="0">
              <a:latin typeface="Calibri"/>
              <a:cs typeface="Calibri"/>
            </a:endParaRPr>
          </a:p>
          <a:p>
            <a:endParaRPr lang="en-US" dirty="0"/>
          </a:p>
        </p:txBody>
      </p:sp>
      <p:pic>
        <p:nvPicPr>
          <p:cNvPr id="4" name="Picture 3" descr="200px-Kevin_Bac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0" y="4191000"/>
            <a:ext cx="2590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2390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Kevin Bacon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We can play a game called ‘Six Degrees of Kevin Bacon.’ 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The rules: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Pick an actor or an actress.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If they have played in a film with Kevin Bacon, their Bacon number is 1.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If they have played in a film with someone with a Bacon number of 1, they have a Bacon number of 2.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Etc…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Example: </a:t>
            </a:r>
            <a:r>
              <a:rPr lang="en-US" dirty="0" smtClean="0">
                <a:latin typeface="Calibri"/>
                <a:cs typeface="Calibri"/>
              </a:rPr>
              <a:t>Bradley Cooper:</a:t>
            </a:r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 smtClean="0">
                <a:latin typeface="Calibri"/>
                <a:cs typeface="Calibri"/>
              </a:rPr>
              <a:t>Bradley Cooper </a:t>
            </a:r>
            <a:r>
              <a:rPr lang="en-US" dirty="0">
                <a:latin typeface="Calibri"/>
                <a:cs typeface="Calibri"/>
              </a:rPr>
              <a:t>was in “Silver Linings Playbook” </a:t>
            </a:r>
            <a:r>
              <a:rPr lang="en-US" dirty="0" smtClean="0">
                <a:latin typeface="Calibri"/>
                <a:cs typeface="Calibri"/>
              </a:rPr>
              <a:t>(2012) </a:t>
            </a:r>
            <a:r>
              <a:rPr lang="en-US" dirty="0">
                <a:latin typeface="Calibri"/>
                <a:cs typeface="Calibri"/>
              </a:rPr>
              <a:t>with </a:t>
            </a:r>
            <a:r>
              <a:rPr lang="en-US" dirty="0" smtClean="0">
                <a:latin typeface="Calibri"/>
                <a:cs typeface="Calibri"/>
              </a:rPr>
              <a:t>Jennifer Lawrence.</a:t>
            </a:r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 smtClean="0">
                <a:latin typeface="Calibri"/>
                <a:cs typeface="Calibri"/>
              </a:rPr>
              <a:t>Jennifer Lawrence </a:t>
            </a:r>
            <a:r>
              <a:rPr lang="en-US" dirty="0">
                <a:latin typeface="Calibri"/>
                <a:cs typeface="Calibri"/>
              </a:rPr>
              <a:t>was in “X-Men: First Class” </a:t>
            </a:r>
            <a:r>
              <a:rPr lang="en-US" dirty="0" smtClean="0">
                <a:latin typeface="Calibri"/>
                <a:cs typeface="Calibri"/>
              </a:rPr>
              <a:t>(2011) </a:t>
            </a:r>
            <a:r>
              <a:rPr lang="en-US" dirty="0">
                <a:latin typeface="Calibri"/>
                <a:cs typeface="Calibri"/>
              </a:rPr>
              <a:t>with Kevin Bacon.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So </a:t>
            </a:r>
            <a:r>
              <a:rPr lang="en-US" dirty="0" smtClean="0">
                <a:latin typeface="Calibri"/>
                <a:cs typeface="Calibri"/>
              </a:rPr>
              <a:t>Bradley Cooper </a:t>
            </a:r>
            <a:r>
              <a:rPr lang="en-US" dirty="0">
                <a:latin typeface="Calibri"/>
                <a:cs typeface="Calibri"/>
              </a:rPr>
              <a:t>has a Bacon number of 2.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51818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“Six Degrees”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alibri"/>
                <a:cs typeface="Calibri"/>
              </a:rPr>
              <a:t>Exercise: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Using IMDB, find the Bacon number (and path) for:</a:t>
            </a:r>
          </a:p>
          <a:p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Julia Roberts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Selena Gomez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Christian Bale</a:t>
            </a:r>
          </a:p>
        </p:txBody>
      </p:sp>
    </p:spTree>
    <p:extLst>
      <p:ext uri="{BB962C8B-B14F-4D97-AF65-F5344CB8AC3E}">
        <p14:creationId xmlns:p14="http://schemas.microsoft.com/office/powerpoint/2010/main" val="415724954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“Six Degrees”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It’s a lot easier with an automated tool that searches IMDB:</a:t>
            </a:r>
          </a:p>
          <a:p>
            <a:endParaRPr lang="en-US" dirty="0"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en-US" dirty="0">
                <a:latin typeface="Calibri"/>
                <a:cs typeface="Calibri"/>
                <a:hlinkClick r:id="rId3"/>
              </a:rPr>
              <a:t>http://oracleofbacon.org/cgi-bin/movielinks</a:t>
            </a:r>
            <a:endParaRPr lang="en-US" dirty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For example, it produces this output for Christian Bale: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2-07-22 at 12.29.0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00" y="5029200"/>
            <a:ext cx="34290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5241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“Six Degrees”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alibri"/>
                <a:cs typeface="Calibri"/>
              </a:rPr>
              <a:t>Exercise:</a:t>
            </a:r>
            <a:r>
              <a:rPr lang="en-US" dirty="0">
                <a:latin typeface="Calibri"/>
                <a:cs typeface="Calibri"/>
              </a:rPr>
              <a:t> Try out the Oracle tool with your favorite actors.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What’s the largest Bacon number you can get?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66079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“Six Degrees”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We saw a lot of actors with Bacon numbers 1 and 2.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What about the extremes?</a:t>
            </a:r>
          </a:p>
          <a:p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What’s the smallest possible Bacon number? Who has it?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What’s the largest possible Bacon number?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2"/>
            <a:r>
              <a:rPr lang="en-US" dirty="0">
                <a:latin typeface="Calibri"/>
                <a:cs typeface="Calibri"/>
              </a:rPr>
              <a:t>What if someone is not connected to Kevin Bacon at all?</a:t>
            </a:r>
          </a:p>
          <a:p>
            <a:pPr lvl="2"/>
            <a:endParaRPr lang="en-US" dirty="0">
              <a:latin typeface="Calibri"/>
              <a:cs typeface="Calibri"/>
            </a:endParaRPr>
          </a:p>
          <a:p>
            <a:pPr lvl="2"/>
            <a:r>
              <a:rPr lang="en-US" dirty="0">
                <a:latin typeface="Calibri"/>
                <a:cs typeface="Calibri"/>
              </a:rPr>
              <a:t>Among those who are, what’s the largest Bacon number?</a:t>
            </a:r>
          </a:p>
        </p:txBody>
      </p:sp>
    </p:spTree>
    <p:extLst>
      <p:ext uri="{BB962C8B-B14F-4D97-AF65-F5344CB8AC3E}">
        <p14:creationId xmlns:p14="http://schemas.microsoft.com/office/powerpoint/2010/main" val="377264296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“Six Degrees”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The “Six Degrees” idea states that any two people selected at random are connected by at most 6 degrees.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Of course, there are some counterexamples, but they’re rare.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Same applies to Hollywood – which is why the game is called “Six Degrees of Kevin Bacon.”</a:t>
            </a:r>
          </a:p>
        </p:txBody>
      </p:sp>
    </p:spTree>
    <p:extLst>
      <p:ext uri="{BB962C8B-B14F-4D97-AF65-F5344CB8AC3E}">
        <p14:creationId xmlns:p14="http://schemas.microsoft.com/office/powerpoint/2010/main" val="160686985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Kevin Bacon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Here’s a statistic about Kevin Bacon numbers for other actors:</a:t>
            </a:r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dirty="0"/>
              <a:t>Bacon Number             </a:t>
            </a:r>
            <a:r>
              <a:rPr lang="en-US" dirty="0" smtClean="0"/>
              <a:t> </a:t>
            </a:r>
            <a:r>
              <a:rPr lang="en-US" dirty="0"/>
              <a:t># of People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3657600"/>
            <a:ext cx="5791200" cy="547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6487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Kevin Bacon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What can we see from the table?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Most people have a Bacon number of 3.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Slightly less have a Bacon number of 2 and 4.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Bacon numbers higher than 4 are rare.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The maximum is </a:t>
            </a:r>
            <a:r>
              <a:rPr lang="en-US" dirty="0" smtClean="0">
                <a:latin typeface="Calibri"/>
                <a:cs typeface="Calibri"/>
              </a:rPr>
              <a:t>10.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810080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>
                <a:latin typeface="Helvetica Neue Light" charset="0"/>
                <a:ea typeface="ヒラギノ角ゴ ProN W3" charset="0"/>
                <a:cs typeface="ヒラギノ角ゴ ProN W3" charset="0"/>
              </a:rPr>
              <a:t>In </a:t>
            </a:r>
            <a:r>
              <a:rPr lang="en-US" altLang="zh-CN">
                <a:latin typeface="Helvetica Neue Light" charset="0"/>
                <a:ea typeface="ヒラギノ角ゴ ProN W3" charset="0"/>
                <a:cs typeface="ヒラギノ角ゴ ProN W3" charset="0"/>
              </a:rPr>
              <a:t>This Lecture…</a:t>
            </a:r>
            <a:r>
              <a:rPr lang="en-US">
                <a:latin typeface="Helvetica Neue Light" charset="0"/>
                <a:ea typeface="ヒラギノ角ゴ ProN W3" charset="0"/>
                <a:cs typeface="ヒラギノ角ゴ ProN W3" charset="0"/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600" dirty="0">
                <a:latin typeface="Calibri" charset="0"/>
                <a:ea typeface="ヒラギノ角ゴ ProN W3" charset="0"/>
                <a:cs typeface="Calibri" charset="0"/>
              </a:rPr>
              <a:t>We are going to:</a:t>
            </a:r>
          </a:p>
          <a:p>
            <a:pPr lvl="1" eaLnBrk="1" hangingPunct="1">
              <a:buFont typeface="Courier New" charset="0"/>
              <a:buChar char="o"/>
            </a:pPr>
            <a:r>
              <a:rPr lang="en-US" sz="3600" dirty="0">
                <a:latin typeface="Calibri" charset="0"/>
                <a:ea typeface="ＭＳ Ｐゴシック" charset="0"/>
                <a:cs typeface="Calibri" charset="0"/>
              </a:rPr>
              <a:t> Introduce the concepts of a social network and graph theory</a:t>
            </a:r>
          </a:p>
          <a:p>
            <a:pPr lvl="1" eaLnBrk="1" hangingPunct="1">
              <a:buFont typeface="Courier New" charset="0"/>
              <a:buChar char="o"/>
            </a:pPr>
            <a:r>
              <a:rPr lang="en-US" sz="3600" dirty="0">
                <a:latin typeface="Calibri" charset="0"/>
                <a:ea typeface="ＭＳ Ｐゴシック" charset="0"/>
                <a:cs typeface="Calibri" charset="0"/>
              </a:rPr>
              <a:t> Play ‘Six Degrees of Kevin Bacon’</a:t>
            </a:r>
          </a:p>
          <a:p>
            <a:pPr lvl="1" eaLnBrk="1" hangingPunct="1">
              <a:buFont typeface="Courier New" charset="0"/>
              <a:buChar char="o"/>
            </a:pPr>
            <a:r>
              <a:rPr lang="en-US" sz="3600" dirty="0">
                <a:latin typeface="Calibri" charset="0"/>
                <a:ea typeface="ＭＳ Ｐゴシック" charset="0"/>
                <a:cs typeface="Calibri" charset="0"/>
              </a:rPr>
              <a:t> Learn some basic graph theory</a:t>
            </a:r>
          </a:p>
          <a:p>
            <a:pPr lvl="1" eaLnBrk="1" hangingPunct="1">
              <a:buFont typeface="Courier New" charset="0"/>
              <a:buChar char="o"/>
            </a:pPr>
            <a:endParaRPr lang="en-US" sz="3600" dirty="0">
              <a:latin typeface="Calibri" charset="0"/>
              <a:ea typeface="ＭＳ Ｐゴシック" charset="0"/>
              <a:cs typeface="Calibri" charset="0"/>
            </a:endParaRPr>
          </a:p>
          <a:p>
            <a:pPr eaLnBrk="1" hangingPunct="1"/>
            <a:r>
              <a:rPr lang="en-US" sz="3600" dirty="0">
                <a:latin typeface="Calibri" charset="0"/>
                <a:ea typeface="ヒラギノ角ゴ ProN W3" charset="0"/>
                <a:cs typeface="Calibri" charset="0"/>
              </a:rPr>
              <a:t>Then we will do programming exercises:</a:t>
            </a:r>
          </a:p>
          <a:p>
            <a:pPr lvl="1" eaLnBrk="1" hangingPunct="1">
              <a:buFont typeface="Courier New" charset="0"/>
              <a:buChar char="o"/>
            </a:pPr>
            <a:r>
              <a:rPr lang="en-US" sz="3600" dirty="0">
                <a:latin typeface="Calibri" charset="0"/>
                <a:ea typeface="ＭＳ Ｐゴシック" charset="0"/>
                <a:cs typeface="Calibri" charset="0"/>
              </a:rPr>
              <a:t> </a:t>
            </a:r>
            <a:r>
              <a:rPr lang="en-US" sz="3600" b="1" dirty="0">
                <a:latin typeface="Calibri" charset="0"/>
                <a:ea typeface="ＭＳ Ｐゴシック" charset="0"/>
                <a:cs typeface="Calibri" charset="0"/>
              </a:rPr>
              <a:t>Easier</a:t>
            </a:r>
            <a:r>
              <a:rPr lang="en-US" sz="3600" dirty="0">
                <a:latin typeface="Calibri" charset="0"/>
                <a:ea typeface="ＭＳ Ｐゴシック" charset="0"/>
                <a:cs typeface="Calibri" charset="0"/>
              </a:rPr>
              <a:t>: some simple graph theory graph functions</a:t>
            </a:r>
          </a:p>
          <a:p>
            <a:pPr lvl="1" eaLnBrk="1" hangingPunct="1">
              <a:buFont typeface="Courier New" charset="0"/>
              <a:buChar char="o"/>
            </a:pPr>
            <a:r>
              <a:rPr lang="en-US" sz="3600" dirty="0">
                <a:latin typeface="Calibri" charset="0"/>
                <a:ea typeface="ＭＳ Ｐゴシック" charset="0"/>
                <a:cs typeface="Calibri" charset="0"/>
              </a:rPr>
              <a:t> </a:t>
            </a:r>
            <a:r>
              <a:rPr lang="en-US" sz="3600" b="1" dirty="0">
                <a:latin typeface="Calibri" charset="0"/>
                <a:ea typeface="ＭＳ Ｐゴシック" charset="0"/>
                <a:cs typeface="Calibri" charset="0"/>
              </a:rPr>
              <a:t>Harder</a:t>
            </a:r>
            <a:r>
              <a:rPr lang="en-US" sz="3600" dirty="0">
                <a:latin typeface="Calibri" charset="0"/>
                <a:ea typeface="ＭＳ Ｐゴシック" charset="0"/>
                <a:cs typeface="Calibri" charset="0"/>
              </a:rPr>
              <a:t>: path and cycle detection</a:t>
            </a:r>
          </a:p>
        </p:txBody>
      </p:sp>
      <p:pic>
        <p:nvPicPr>
          <p:cNvPr id="2050" name="Picture 2" descr="http://img2.timeinc.net/people/i/2015/news/150323/kevin-bacon-43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0674" y="3581400"/>
            <a:ext cx="2003425" cy="267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myweb.wit.edu/mathclub/file/Graph%20Theory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800" y="6733011"/>
            <a:ext cx="482917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Kevin Bacon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You can replace Bacon with other actors to see who makes a good “center” for connections.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Try it out:</a:t>
            </a:r>
          </a:p>
          <a:p>
            <a:pPr marL="0" indent="0" algn="ctr">
              <a:buNone/>
            </a:pPr>
            <a:r>
              <a:rPr lang="en-US" dirty="0">
                <a:latin typeface="Calibri"/>
                <a:cs typeface="Calibri"/>
                <a:hlinkClick r:id="rId3"/>
              </a:rPr>
              <a:t>http://oracleofbacon.org/cgi-bin/center-cgi</a:t>
            </a:r>
            <a:endParaRPr lang="en-US" dirty="0">
              <a:latin typeface="Calibri"/>
              <a:cs typeface="Calibri"/>
            </a:endParaRP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7747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Kevin Bacon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What does it mean to be a good “center?”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For example, we see that </a:t>
            </a:r>
            <a:r>
              <a:rPr lang="en-US" dirty="0" smtClean="0">
                <a:latin typeface="Calibri"/>
                <a:cs typeface="Calibri"/>
              </a:rPr>
              <a:t>Tom Cruise has </a:t>
            </a:r>
            <a:r>
              <a:rPr lang="en-US" dirty="0">
                <a:latin typeface="Calibri"/>
                <a:cs typeface="Calibri"/>
              </a:rPr>
              <a:t>an average number of </a:t>
            </a:r>
            <a:r>
              <a:rPr lang="en-US" dirty="0" smtClean="0">
                <a:latin typeface="Calibri"/>
                <a:cs typeface="Calibri"/>
              </a:rPr>
              <a:t>2.976 </a:t>
            </a:r>
            <a:r>
              <a:rPr lang="en-US" dirty="0">
                <a:latin typeface="Calibri"/>
                <a:cs typeface="Calibri"/>
              </a:rPr>
              <a:t>while Bacon has an average of </a:t>
            </a:r>
            <a:r>
              <a:rPr lang="en-US" dirty="0" smtClean="0">
                <a:latin typeface="Calibri"/>
                <a:cs typeface="Calibri"/>
              </a:rPr>
              <a:t>3.026. </a:t>
            </a:r>
            <a:r>
              <a:rPr lang="en-US" dirty="0">
                <a:latin typeface="Calibri"/>
                <a:cs typeface="Calibri"/>
              </a:rPr>
              <a:t>Who’s better?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b="1" dirty="0">
                <a:latin typeface="Calibri"/>
                <a:cs typeface="Calibri"/>
              </a:rPr>
              <a:t>Exercise:</a:t>
            </a:r>
            <a:r>
              <a:rPr lang="en-US" dirty="0">
                <a:latin typeface="Calibri"/>
                <a:cs typeface="Calibri"/>
              </a:rPr>
              <a:t> Try out your favorite actor. Who picked the best center?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0" y="5562600"/>
            <a:ext cx="2789362" cy="28226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400" y="4902200"/>
            <a:ext cx="3581400" cy="432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58557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 world of science?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Erdős</a:t>
            </a:r>
            <a:r>
              <a:rPr lang="en-US" dirty="0" smtClean="0"/>
              <a:t> </a:t>
            </a:r>
            <a:r>
              <a:rPr lang="en-US" dirty="0"/>
              <a:t>numbers:</a:t>
            </a:r>
          </a:p>
          <a:p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68600" y="2822172"/>
            <a:ext cx="8135384" cy="6067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310194089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your </a:t>
            </a:r>
            <a:r>
              <a:rPr lang="en-US" dirty="0" err="1"/>
              <a:t>Erdos</a:t>
            </a:r>
            <a:r>
              <a:rPr lang="en-US" dirty="0"/>
              <a:t> number?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Me: </a:t>
            </a:r>
            <a:r>
              <a:rPr lang="en-US" dirty="0" smtClean="0"/>
              <a:t>4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264439" y="3245535"/>
            <a:ext cx="2667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600" dirty="0">
                <a:latin typeface="+mj-lt"/>
              </a:rPr>
              <a:t>Paul </a:t>
            </a:r>
            <a:r>
              <a:rPr lang="en-US" altLang="zh-CN" sz="3600" dirty="0" err="1">
                <a:latin typeface="+mj-lt"/>
              </a:rPr>
              <a:t>Erdős</a:t>
            </a:r>
            <a:endParaRPr lang="en-US" altLang="zh-CN" sz="3600"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87530" y="4219672"/>
            <a:ext cx="2667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600" dirty="0" err="1" smtClean="0">
                <a:latin typeface="+mj-lt"/>
              </a:rPr>
              <a:t>Noga</a:t>
            </a:r>
            <a:r>
              <a:rPr lang="en-US" altLang="zh-CN" sz="3600" dirty="0" smtClean="0">
                <a:latin typeface="+mj-lt"/>
              </a:rPr>
              <a:t> </a:t>
            </a:r>
            <a:r>
              <a:rPr lang="en-US" altLang="zh-CN" sz="3600" dirty="0" err="1" smtClean="0">
                <a:latin typeface="+mj-lt"/>
              </a:rPr>
              <a:t>Alon</a:t>
            </a:r>
            <a:endParaRPr lang="en-US" altLang="zh-CN" sz="36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21200" y="5257533"/>
            <a:ext cx="34656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600" dirty="0" err="1" smtClean="0">
                <a:latin typeface="+mj-lt"/>
              </a:rPr>
              <a:t>Jehoshua</a:t>
            </a:r>
            <a:r>
              <a:rPr lang="en-US" altLang="zh-CN" sz="3600" dirty="0" smtClean="0">
                <a:latin typeface="+mj-lt"/>
              </a:rPr>
              <a:t> </a:t>
            </a:r>
            <a:r>
              <a:rPr lang="en-US" altLang="zh-CN" sz="3600" dirty="0" err="1" smtClean="0">
                <a:latin typeface="+mj-lt"/>
              </a:rPr>
              <a:t>Bruck</a:t>
            </a:r>
            <a:endParaRPr lang="en-US" altLang="zh-CN" sz="360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054600" y="6294903"/>
            <a:ext cx="28745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600" dirty="0" smtClean="0">
                <a:latin typeface="+mj-lt"/>
              </a:rPr>
              <a:t>Lara </a:t>
            </a:r>
            <a:r>
              <a:rPr lang="en-US" altLang="zh-CN" sz="3600" dirty="0" err="1" smtClean="0">
                <a:latin typeface="+mj-lt"/>
              </a:rPr>
              <a:t>Dolecek</a:t>
            </a:r>
            <a:endParaRPr lang="en-US" altLang="zh-CN" sz="360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19857" y="7283986"/>
            <a:ext cx="2667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600" dirty="0" err="1" smtClean="0">
                <a:latin typeface="+mj-lt"/>
              </a:rPr>
              <a:t>Siyi</a:t>
            </a:r>
            <a:r>
              <a:rPr lang="en-US" altLang="zh-CN" sz="3600" dirty="0" smtClean="0">
                <a:latin typeface="+mj-lt"/>
              </a:rPr>
              <a:t> Yang</a:t>
            </a:r>
            <a:endParaRPr lang="en-US" altLang="zh-CN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86681395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Larger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We saw, from the Kevin Bacon game, that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1. Hollywood has about 1 million actors.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2. Most of them can be related to each other within 4 connections.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What about all the people in the US?</a:t>
            </a:r>
          </a:p>
          <a:p>
            <a:r>
              <a:rPr lang="en-US" dirty="0">
                <a:latin typeface="Calibri"/>
                <a:cs typeface="Calibri"/>
              </a:rPr>
              <a:t>Population is about 300 million.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Q: About how many connections on average between two random people?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(Note: define connection here as “being acquainted with.”)</a:t>
            </a:r>
          </a:p>
        </p:txBody>
      </p:sp>
    </p:spTree>
    <p:extLst>
      <p:ext uri="{BB962C8B-B14F-4D97-AF65-F5344CB8AC3E}">
        <p14:creationId xmlns:p14="http://schemas.microsoft.com/office/powerpoint/2010/main" val="3190502133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Larger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“Six Degrees” Theorem still applies!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So, if we pick two random people in the US, using a chain of “friends of friends”, we should be able to connect them within 6 connections.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Studied by the famous psychologist Stanley Milgram in his “Small world experiment” in the 1960’s.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Easily recreated today using Facebook!</a:t>
            </a:r>
          </a:p>
        </p:txBody>
      </p:sp>
      <p:pic>
        <p:nvPicPr>
          <p:cNvPr id="1026" name="Picture 2" descr="http://www.famouspsychologists.org/psychologists/stanley-mil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800" y="5334000"/>
            <a:ext cx="4267200" cy="309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4/4a/Six_degrees_of_separation.svg/800px-Six_degrees_of_separation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" y="6126708"/>
            <a:ext cx="4441825" cy="333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721600" y="8427721"/>
            <a:ext cx="18754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Stanley Milgram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03879248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“Six degrees”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So what’s useful about it? Applications?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One example: Insurance companies request customers to provide 5 referrals in order to expand their business.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b="1" dirty="0">
                <a:latin typeface="Calibri"/>
                <a:cs typeface="Calibri"/>
              </a:rPr>
              <a:t>Exercise:</a:t>
            </a:r>
            <a:r>
              <a:rPr lang="en-US" dirty="0">
                <a:latin typeface="Calibri"/>
                <a:cs typeface="Calibri"/>
              </a:rPr>
              <a:t> Come up with another example.</a:t>
            </a:r>
          </a:p>
        </p:txBody>
      </p:sp>
    </p:spTree>
    <p:extLst>
      <p:ext uri="{BB962C8B-B14F-4D97-AF65-F5344CB8AC3E}">
        <p14:creationId xmlns:p14="http://schemas.microsoft.com/office/powerpoint/2010/main" val="3051769071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We’ve talked about networks, connections, “distances”, etc…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Now it’s time to describe the math behind this.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This area is called “graph theory.”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PetersenGraphEmbedding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4724400"/>
            <a:ext cx="64389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92007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 graph is made up of “nodes” and “edges.”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Nodes are denoted by a dot/vertex.</a:t>
            </a:r>
          </a:p>
          <a:p>
            <a:r>
              <a:rPr lang="en-US" dirty="0">
                <a:latin typeface="Calibri"/>
                <a:cs typeface="Calibri"/>
              </a:rPr>
              <a:t>Edges connect two nodes.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If two nodes have an edge between them, they are “adjacent” or “neighbors.</a:t>
            </a:r>
            <a:r>
              <a:rPr lang="en-US" dirty="0"/>
              <a:t>”</a:t>
            </a:r>
          </a:p>
          <a:p>
            <a:endParaRPr lang="en-US" dirty="0"/>
          </a:p>
        </p:txBody>
      </p:sp>
      <p:pic>
        <p:nvPicPr>
          <p:cNvPr id="4" name="Picture 3" descr="graph_theory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00" y="5334000"/>
            <a:ext cx="36322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12682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The number of edges coming out of a node is called its “degree.”</a:t>
            </a:r>
          </a:p>
          <a:p>
            <a:pPr marL="0" indent="0">
              <a:buNone/>
            </a:pPr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What are the degrees of the nodes in the graph below?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All nodes have same degree: </a:t>
            </a:r>
            <a:r>
              <a:rPr lang="en-US" b="1" dirty="0">
                <a:latin typeface="Calibri"/>
                <a:cs typeface="Calibri"/>
              </a:rPr>
              <a:t>regular</a:t>
            </a:r>
            <a:r>
              <a:rPr lang="en-US" dirty="0">
                <a:latin typeface="Calibri"/>
                <a:cs typeface="Calibri"/>
              </a:rPr>
              <a:t> graph. If not, </a:t>
            </a:r>
            <a:r>
              <a:rPr lang="en-US" b="1" dirty="0">
                <a:latin typeface="Calibri"/>
                <a:cs typeface="Calibri"/>
              </a:rPr>
              <a:t>irregular</a:t>
            </a:r>
            <a:r>
              <a:rPr lang="en-US" dirty="0">
                <a:latin typeface="Calibri"/>
                <a:cs typeface="Calibri"/>
              </a:rPr>
              <a:t>.</a:t>
            </a:r>
          </a:p>
          <a:p>
            <a:endParaRPr lang="en-US" dirty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0" y="4724400"/>
            <a:ext cx="45339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4319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threatpost.com/files/2013/04/grap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0" y="3444874"/>
            <a:ext cx="5810250" cy="432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Social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Q: What</a:t>
            </a:r>
            <a:r>
              <a:rPr lang="ja-JP" altLang="en-US" sz="3000" dirty="0">
                <a:latin typeface="Calibri" charset="0"/>
                <a:ea typeface="ヒラギノ角ゴ ProN W3" charset="0"/>
                <a:cs typeface="Calibri" charset="0"/>
              </a:rPr>
              <a:t>’</a:t>
            </a:r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s a </a:t>
            </a:r>
            <a:r>
              <a:rPr lang="en-US" sz="3000" dirty="0">
                <a:solidFill>
                  <a:srgbClr val="FF0000"/>
                </a:solidFill>
                <a:latin typeface="Calibri" charset="0"/>
                <a:ea typeface="ヒラギノ角ゴ ProN W3" charset="0"/>
                <a:cs typeface="Calibri" charset="0"/>
              </a:rPr>
              <a:t>social network?</a:t>
            </a:r>
            <a:endParaRPr lang="en-US" sz="3000" dirty="0">
              <a:latin typeface="Calibri" charset="0"/>
              <a:ea typeface="ヒラギノ角ゴ ProN W3" charset="0"/>
              <a:cs typeface="Calibri" charset="0"/>
            </a:endParaRPr>
          </a:p>
          <a:p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A: It is a structure made up of </a:t>
            </a:r>
            <a:r>
              <a:rPr lang="en-US" sz="3000" b="1" i="1" dirty="0">
                <a:latin typeface="Calibri" charset="0"/>
                <a:ea typeface="ヒラギノ角ゴ ProN W3" charset="0"/>
                <a:cs typeface="Calibri" charset="0"/>
              </a:rPr>
              <a:t>individuals</a:t>
            </a:r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 (or organizations, or agents, or anything else) tied together by </a:t>
            </a:r>
            <a:r>
              <a:rPr lang="en-US" sz="3000" b="1" i="1" dirty="0">
                <a:latin typeface="Calibri" charset="0"/>
                <a:ea typeface="ヒラギノ角ゴ ProN W3" charset="0"/>
                <a:cs typeface="Calibri" charset="0"/>
              </a:rPr>
              <a:t>relations</a:t>
            </a:r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 or </a:t>
            </a:r>
            <a:r>
              <a:rPr lang="en-US" sz="3000" b="1" i="1" dirty="0">
                <a:latin typeface="Calibri" charset="0"/>
                <a:ea typeface="ヒラギノ角ゴ ProN W3" charset="0"/>
                <a:cs typeface="Calibri" charset="0"/>
              </a:rPr>
              <a:t>connections</a:t>
            </a:r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 – such as friendship, alliance, financial or common interest, etc…</a:t>
            </a:r>
          </a:p>
          <a:p>
            <a:endParaRPr lang="en-US" sz="3000" dirty="0">
              <a:latin typeface="Calibri" charset="0"/>
              <a:ea typeface="ヒラギノ角ゴ ProN W3" charset="0"/>
              <a:cs typeface="Calibri" charset="0"/>
            </a:endParaRPr>
          </a:p>
          <a:p>
            <a:endParaRPr lang="en-US" sz="3000" dirty="0">
              <a:latin typeface="Calibri" charset="0"/>
              <a:ea typeface="ヒラギノ角ゴ ProN W3" charset="0"/>
              <a:cs typeface="Calibri" charset="0"/>
            </a:endParaRPr>
          </a:p>
          <a:p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Why should we study social networks?</a:t>
            </a:r>
          </a:p>
          <a:p>
            <a:endParaRPr lang="en-US" sz="3000" dirty="0">
              <a:latin typeface="Calibri" charset="0"/>
              <a:ea typeface="ＭＳ Ｐゴシック" charset="0"/>
              <a:cs typeface="Calibri" charset="0"/>
            </a:endParaRPr>
          </a:p>
          <a:p>
            <a:endParaRPr lang="en-US" sz="3000" dirty="0">
              <a:latin typeface="Calibri" charset="0"/>
              <a:ea typeface="ＭＳ Ｐゴシック" charset="0"/>
              <a:cs typeface="Calibri" charset="0"/>
            </a:endParaRPr>
          </a:p>
          <a:p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It’s useful! Tons of applications:</a:t>
            </a:r>
          </a:p>
          <a:p>
            <a:pPr lvl="1"/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Finding friends and matchmaking .</a:t>
            </a:r>
          </a:p>
          <a:p>
            <a:pPr lvl="1"/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Locating appropriate customers for companies (marketing).</a:t>
            </a:r>
          </a:p>
          <a:p>
            <a:pPr lvl="1"/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Preventing spreading of diseases in epidemics…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What’s the relationship between </a:t>
            </a:r>
            <a:r>
              <a:rPr lang="en-US" b="1" dirty="0">
                <a:latin typeface="Calibri"/>
                <a:cs typeface="Calibri"/>
              </a:rPr>
              <a:t>vertex degrees </a:t>
            </a:r>
            <a:r>
              <a:rPr lang="en-US" dirty="0">
                <a:latin typeface="Calibri"/>
                <a:cs typeface="Calibri"/>
              </a:rPr>
              <a:t>and </a:t>
            </a:r>
            <a:r>
              <a:rPr lang="en-US" b="1" dirty="0">
                <a:latin typeface="Calibri"/>
                <a:cs typeface="Calibri"/>
              </a:rPr>
              <a:t>edges</a:t>
            </a:r>
            <a:r>
              <a:rPr lang="en-US" dirty="0">
                <a:latin typeface="Calibri"/>
                <a:cs typeface="Calibri"/>
              </a:rPr>
              <a:t>?</a:t>
            </a:r>
          </a:p>
          <a:p>
            <a:pPr marL="0" indent="0">
              <a:buNone/>
            </a:pPr>
            <a:endParaRPr lang="en-US" dirty="0">
              <a:latin typeface="Calibri"/>
              <a:cs typeface="Calibri"/>
            </a:endParaRPr>
          </a:p>
          <a:p>
            <a:r>
              <a:rPr lang="en-US" b="1" dirty="0">
                <a:latin typeface="Calibri"/>
                <a:cs typeface="Calibri"/>
              </a:rPr>
              <a:t>Exercise</a:t>
            </a:r>
            <a:r>
              <a:rPr lang="en-US" dirty="0">
                <a:latin typeface="Calibri"/>
                <a:cs typeface="Calibri"/>
              </a:rPr>
              <a:t>: Give the relationship described above.</a:t>
            </a:r>
          </a:p>
          <a:p>
            <a:pPr marL="393700" lvl="1" indent="0">
              <a:buNone/>
            </a:pPr>
            <a:r>
              <a:rPr lang="en-US" dirty="0">
                <a:latin typeface="Calibri"/>
                <a:cs typeface="Calibri"/>
              </a:rPr>
              <a:t>	(hint: think about the sum of all the degrees and the number of edges.)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600" y="4038600"/>
            <a:ext cx="45339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8896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 series of edges is called a “path.”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If there exists a path between two nodes, the two nodes are “connected.”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If every pair of nodes in a graph is connected, the entire graph is “connected.”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image006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4800600"/>
            <a:ext cx="54864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20980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 series of edges (a path) starting and ending in the same node is called a “cycle.”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Q: Which graphs have cycles: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542px-graph_theory_tree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4678591"/>
            <a:ext cx="3213100" cy="3551009"/>
          </a:xfrm>
          <a:prstGeom prst="rect">
            <a:avLst/>
          </a:prstGeom>
        </p:spPr>
      </p:pic>
      <p:pic>
        <p:nvPicPr>
          <p:cNvPr id="6" name="Picture 5" descr="GTEX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0" y="4089400"/>
            <a:ext cx="67691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64455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 connected graph with no cycles is called a “tree.”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b="1" dirty="0">
                <a:latin typeface="Calibri"/>
                <a:cs typeface="Calibri"/>
              </a:rPr>
              <a:t>Exercise</a:t>
            </a:r>
            <a:r>
              <a:rPr lang="en-US" dirty="0">
                <a:latin typeface="Calibri"/>
                <a:cs typeface="Calibri"/>
              </a:rPr>
              <a:t>: If we have a tree with n nodes, how many edges will it have?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(hint: draw some small examples of trees and see what you get.)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silverlight-diagram-RadialTreeLayou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168" y="4840574"/>
            <a:ext cx="4037407" cy="402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81073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When we can’t draw a graph, we can represent it with a matrix.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If row </a:t>
            </a:r>
            <a:r>
              <a:rPr lang="en-US" dirty="0" err="1">
                <a:latin typeface="Calibri"/>
                <a:cs typeface="Calibri"/>
              </a:rPr>
              <a:t>i</a:t>
            </a:r>
            <a:r>
              <a:rPr lang="en-US" dirty="0">
                <a:latin typeface="Calibri"/>
                <a:cs typeface="Calibri"/>
              </a:rPr>
              <a:t>, column j contains a 1, there is an edge between nodes </a:t>
            </a:r>
            <a:r>
              <a:rPr lang="en-US" dirty="0" err="1">
                <a:latin typeface="Calibri"/>
                <a:cs typeface="Calibri"/>
              </a:rPr>
              <a:t>i</a:t>
            </a:r>
            <a:r>
              <a:rPr lang="en-US" dirty="0">
                <a:latin typeface="Calibri"/>
                <a:cs typeface="Calibri"/>
              </a:rPr>
              <a:t> and j. If there’s a 0, there’s no edge.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b="1" dirty="0">
                <a:latin typeface="Calibri"/>
                <a:cs typeface="Calibri"/>
              </a:rPr>
              <a:t>Exercise</a:t>
            </a:r>
            <a:r>
              <a:rPr lang="en-US" dirty="0">
                <a:latin typeface="Calibri"/>
                <a:cs typeface="Calibri"/>
              </a:rPr>
              <a:t>: Draw the graph for this adjacency matrix. What’s the degree of each node? Is there something special about node 1? Are there any cycles? What are their lengths?</a:t>
            </a:r>
          </a:p>
        </p:txBody>
      </p:sp>
      <p:pic>
        <p:nvPicPr>
          <p:cNvPr id="4" name="Picture 3" descr="53e3bdee8fec62c1002ccb39c461b51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200" y="5867400"/>
            <a:ext cx="3074458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740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topics: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727200"/>
            <a:ext cx="11861800" cy="6565900"/>
          </a:xfrm>
        </p:spPr>
        <p:txBody>
          <a:bodyPr/>
          <a:lstStyle/>
          <a:p>
            <a:pPr marL="0" indent="0" algn="ctr">
              <a:buNone/>
            </a:pPr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r>
              <a:rPr lang="en-US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Social Network:</a:t>
            </a:r>
          </a:p>
          <a:p>
            <a:pPr lvl="1"/>
            <a:r>
              <a:rPr lang="en-US" dirty="0" smtClean="0">
                <a:latin typeface="Calibri" pitchFamily="34" charset="0"/>
                <a:cs typeface="Calibri" pitchFamily="34" charset="0"/>
              </a:rPr>
              <a:t>Social Network Visualization</a:t>
            </a:r>
          </a:p>
          <a:p>
            <a:pPr marL="393700" lvl="1" indent="0">
              <a:buNone/>
            </a:pPr>
            <a:r>
              <a:rPr lang="en-US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   </a:t>
            </a:r>
            <a:r>
              <a:rPr lang="en-US" sz="2000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http://</a:t>
            </a:r>
            <a:r>
              <a:rPr lang="en-US" sz="2000" u="sng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www.science.smith.edu</a:t>
            </a:r>
            <a:r>
              <a:rPr lang="en-US" sz="2000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/</a:t>
            </a:r>
            <a:r>
              <a:rPr lang="en-US" sz="2000" u="sng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dftwiki</a:t>
            </a:r>
            <a:r>
              <a:rPr lang="en-US" sz="2000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/</a:t>
            </a:r>
            <a:r>
              <a:rPr lang="en-US" sz="2000" u="sng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index.php</a:t>
            </a:r>
            <a:r>
              <a:rPr lang="en-US" sz="2000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/Visualizations:_</a:t>
            </a:r>
            <a:r>
              <a:rPr lang="en-US" sz="2000" u="sng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Social_Networks</a:t>
            </a:r>
            <a:endParaRPr lang="en-US" sz="2000" u="sng" dirty="0" smtClean="0">
              <a:solidFill>
                <a:schemeClr val="accent6">
                  <a:lumMod val="60000"/>
                  <a:lumOff val="4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marL="393700" lvl="1" indent="0">
              <a:buNone/>
            </a:pPr>
            <a:endParaRPr lang="en-US" dirty="0" smtClean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Graph </a:t>
            </a:r>
            <a:r>
              <a:rPr lang="en-US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Theory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: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b="1" dirty="0">
                <a:latin typeface="Calibri" pitchFamily="34" charset="0"/>
                <a:cs typeface="Calibri" pitchFamily="34" charset="0"/>
              </a:rPr>
              <a:t>Seven Bridges of Konigsberg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</a:p>
          <a:p>
            <a:pPr lvl="1"/>
            <a:r>
              <a:rPr lang="en-US" b="1" dirty="0">
                <a:latin typeface="Calibri" pitchFamily="34" charset="0"/>
                <a:cs typeface="Calibri" pitchFamily="34" charset="0"/>
              </a:rPr>
              <a:t>Traveling Salesman </a:t>
            </a:r>
            <a:r>
              <a:rPr lang="en-US" b="1" dirty="0" smtClean="0">
                <a:latin typeface="Calibri" pitchFamily="34" charset="0"/>
                <a:cs typeface="Calibri" pitchFamily="34" charset="0"/>
              </a:rPr>
              <a:t>Problem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b="1" dirty="0">
                <a:latin typeface="Calibri" pitchFamily="34" charset="0"/>
                <a:cs typeface="Calibri" pitchFamily="34" charset="0"/>
              </a:rPr>
              <a:t>Four Color </a:t>
            </a:r>
            <a:r>
              <a:rPr lang="en-US" b="1" dirty="0" smtClean="0">
                <a:latin typeface="Calibri" pitchFamily="34" charset="0"/>
                <a:cs typeface="Calibri" pitchFamily="34" charset="0"/>
              </a:rPr>
              <a:t>Theorem</a:t>
            </a:r>
            <a:endParaRPr lang="en-US" b="1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b="1" dirty="0">
                <a:latin typeface="Calibri" pitchFamily="34" charset="0"/>
                <a:cs typeface="Calibri" pitchFamily="34" charset="0"/>
              </a:rPr>
              <a:t>Algorithms on </a:t>
            </a:r>
            <a:r>
              <a:rPr lang="en-US" b="1" dirty="0" smtClean="0">
                <a:latin typeface="Calibri" pitchFamily="34" charset="0"/>
                <a:cs typeface="Calibri" pitchFamily="34" charset="0"/>
              </a:rPr>
              <a:t>graphs</a:t>
            </a:r>
          </a:p>
          <a:p>
            <a:pPr lvl="1"/>
            <a:endParaRPr lang="en-US" b="1" dirty="0">
              <a:latin typeface="Calibri" pitchFamily="34" charset="0"/>
              <a:cs typeface="Calibri" pitchFamily="34" charset="0"/>
            </a:endParaRPr>
          </a:p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What’s more?</a:t>
            </a:r>
          </a:p>
          <a:p>
            <a:pPr lvl="1"/>
            <a:r>
              <a:rPr lang="en-US" b="1" dirty="0" smtClean="0">
                <a:latin typeface="Calibri" pitchFamily="34" charset="0"/>
                <a:cs typeface="Calibri" pitchFamily="34" charset="0"/>
              </a:rPr>
              <a:t>Algebraic graph theory: Randomized algorithms, list decoding</a:t>
            </a:r>
          </a:p>
          <a:p>
            <a:pPr lvl="1"/>
            <a:r>
              <a:rPr lang="en-US" b="1" dirty="0" err="1" smtClean="0">
                <a:latin typeface="Calibri" pitchFamily="34" charset="0"/>
                <a:cs typeface="Calibri" pitchFamily="34" charset="0"/>
              </a:rPr>
              <a:t>Extremal</a:t>
            </a:r>
            <a:r>
              <a:rPr lang="en-US" b="1" dirty="0" smtClean="0">
                <a:latin typeface="Calibri" pitchFamily="34" charset="0"/>
                <a:cs typeface="Calibri" pitchFamily="34" charset="0"/>
              </a:rPr>
              <a:t> graph theory</a:t>
            </a:r>
          </a:p>
          <a:p>
            <a:pPr lvl="1"/>
            <a:r>
              <a:rPr lang="en-US" b="1" dirty="0" smtClean="0">
                <a:latin typeface="Calibri" pitchFamily="34" charset="0"/>
                <a:cs typeface="Calibri" pitchFamily="34" charset="0"/>
              </a:rPr>
              <a:t>Network navigation</a:t>
            </a:r>
          </a:p>
          <a:p>
            <a:pPr lvl="1"/>
            <a:r>
              <a:rPr lang="en-US" b="1" dirty="0" smtClean="0">
                <a:latin typeface="Calibri" pitchFamily="34" charset="0"/>
                <a:cs typeface="Calibri" pitchFamily="34" charset="0"/>
              </a:rPr>
              <a:t>Cryptography: expanders and </a:t>
            </a:r>
            <a:r>
              <a:rPr lang="en-US" b="1" dirty="0" err="1" smtClean="0">
                <a:latin typeface="Calibri" pitchFamily="34" charset="0"/>
                <a:cs typeface="Calibri" pitchFamily="34" charset="0"/>
              </a:rPr>
              <a:t>Cayley</a:t>
            </a:r>
            <a:r>
              <a:rPr lang="en-US" b="1" dirty="0" smtClean="0">
                <a:latin typeface="Calibri" pitchFamily="34" charset="0"/>
                <a:cs typeface="Calibri" pitchFamily="34" charset="0"/>
              </a:rPr>
              <a:t> graphs</a:t>
            </a:r>
          </a:p>
          <a:p>
            <a:pPr lvl="1"/>
            <a:r>
              <a:rPr lang="en-US" b="1" dirty="0" smtClean="0">
                <a:latin typeface="Calibri" pitchFamily="34" charset="0"/>
                <a:cs typeface="Calibri" pitchFamily="34" charset="0"/>
              </a:rPr>
              <a:t>Coding theory: graph-based codes, list decoding</a:t>
            </a:r>
          </a:p>
          <a:p>
            <a:pPr lvl="1"/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561295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Exercise 1: Easy graph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latin typeface="Calibri" pitchFamily="34" charset="0"/>
                <a:ea typeface="ヒラギノ角ゴ ProN W3" charset="0"/>
                <a:cs typeface="Calibri" pitchFamily="34" charset="0"/>
              </a:rPr>
              <a:t>First, take a look at matrix.txt</a:t>
            </a:r>
          </a:p>
          <a:p>
            <a:pPr>
              <a:buFont typeface="Arial" charset="0"/>
              <a:buChar char="•"/>
            </a:pPr>
            <a:endParaRPr lang="en-US" dirty="0">
              <a:latin typeface="Calibri" pitchFamily="34" charset="0"/>
              <a:ea typeface="ヒラギノ角ゴ ProN W3" charset="0"/>
              <a:cs typeface="Calibri" pitchFamily="34" charset="0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Calibri" pitchFamily="34" charset="0"/>
                <a:ea typeface="ヒラギノ角ゴ ProN W3" charset="0"/>
                <a:cs typeface="Calibri" pitchFamily="34" charset="0"/>
              </a:rPr>
              <a:t>It’s an adjacency </a:t>
            </a:r>
            <a:r>
              <a:rPr lang="en-US" dirty="0" smtClean="0">
                <a:latin typeface="Calibri" pitchFamily="34" charset="0"/>
                <a:ea typeface="ヒラギノ角ゴ ProN W3" charset="0"/>
                <a:cs typeface="Calibri" pitchFamily="34" charset="0"/>
              </a:rPr>
              <a:t>matrix</a:t>
            </a:r>
            <a:endParaRPr lang="en-US" dirty="0">
              <a:latin typeface="Calibri" pitchFamily="34" charset="0"/>
              <a:ea typeface="ヒラギノ角ゴ ProN W3" charset="0"/>
              <a:cs typeface="Calibri" pitchFamily="34" charset="0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Calibri" pitchFamily="34" charset="0"/>
              <a:ea typeface="ヒラギノ角ゴ ProN W3" charset="0"/>
              <a:cs typeface="Calibri" pitchFamily="34" charset="0"/>
            </a:endParaRPr>
          </a:p>
          <a:p>
            <a:r>
              <a:rPr lang="en-US" dirty="0">
                <a:latin typeface="Calibri" pitchFamily="34" charset="0"/>
                <a:ea typeface="ヒラギノ角ゴ ProN W3" charset="0"/>
                <a:cs typeface="Calibri" pitchFamily="34" charset="0"/>
              </a:rPr>
              <a:t>Now, look at graphs.py</a:t>
            </a:r>
          </a:p>
          <a:p>
            <a:pPr lvl="1"/>
            <a:r>
              <a:rPr lang="en-US" dirty="0">
                <a:latin typeface="Calibri" pitchFamily="34" charset="0"/>
                <a:ea typeface="ヒラギノ角ゴ ProN W3" charset="0"/>
                <a:cs typeface="Calibri" pitchFamily="34" charset="0"/>
              </a:rPr>
              <a:t>All we’ll do is implement two simple functions:</a:t>
            </a:r>
          </a:p>
          <a:p>
            <a:pPr lvl="2"/>
            <a:r>
              <a:rPr lang="en-US" dirty="0" err="1">
                <a:latin typeface="Calibri" pitchFamily="34" charset="0"/>
                <a:ea typeface="ヒラギノ角ゴ ProN W3" charset="0"/>
                <a:cs typeface="Calibri" pitchFamily="34" charset="0"/>
              </a:rPr>
              <a:t>m</a:t>
            </a:r>
            <a:r>
              <a:rPr lang="en-US" dirty="0" err="1" smtClean="0">
                <a:latin typeface="Calibri" pitchFamily="34" charset="0"/>
                <a:ea typeface="ヒラギノ角ゴ ProN W3" charset="0"/>
                <a:cs typeface="Calibri" pitchFamily="34" charset="0"/>
              </a:rPr>
              <a:t>atrix_load</a:t>
            </a:r>
            <a:r>
              <a:rPr lang="en-US" dirty="0">
                <a:latin typeface="Calibri" pitchFamily="34" charset="0"/>
                <a:ea typeface="ヒラギノ角ゴ ProN W3" charset="0"/>
                <a:cs typeface="Calibri" pitchFamily="34" charset="0"/>
              </a:rPr>
              <a:t>() reads the matrix.txt file and loads it into a matrix (an array of arrays)</a:t>
            </a:r>
          </a:p>
          <a:p>
            <a:pPr lvl="2"/>
            <a:r>
              <a:rPr lang="en-US" dirty="0" err="1">
                <a:latin typeface="Calibri" pitchFamily="34" charset="0"/>
                <a:ea typeface="ヒラギノ角ゴ ProN W3" charset="0"/>
                <a:cs typeface="Calibri" pitchFamily="34" charset="0"/>
              </a:rPr>
              <a:t>p</a:t>
            </a:r>
            <a:r>
              <a:rPr lang="en-US" dirty="0" err="1" smtClean="0">
                <a:latin typeface="Calibri" pitchFamily="34" charset="0"/>
                <a:ea typeface="ヒラギノ角ゴ ProN W3" charset="0"/>
                <a:cs typeface="Calibri" pitchFamily="34" charset="0"/>
              </a:rPr>
              <a:t>rint_degrees</a:t>
            </a:r>
            <a:r>
              <a:rPr lang="en-US" dirty="0">
                <a:latin typeface="Calibri" pitchFamily="34" charset="0"/>
                <a:ea typeface="ヒラギノ角ゴ ProN W3" charset="0"/>
                <a:cs typeface="Calibri" pitchFamily="34" charset="0"/>
              </a:rPr>
              <a:t>() prints the degrees of each node</a:t>
            </a:r>
          </a:p>
          <a:p>
            <a:pPr lvl="2"/>
            <a:r>
              <a:rPr lang="en-US" dirty="0">
                <a:latin typeface="Calibri" pitchFamily="34" charset="0"/>
                <a:ea typeface="ヒラギノ角ゴ ProN W3" charset="0"/>
                <a:cs typeface="Calibri" pitchFamily="34" charset="0"/>
              </a:rPr>
              <a:t>Comments / hints are provided above each function.</a:t>
            </a:r>
          </a:p>
          <a:p>
            <a:pPr lvl="2"/>
            <a:endParaRPr lang="en-US" dirty="0">
              <a:latin typeface="Calibri" pitchFamily="34" charset="0"/>
              <a:ea typeface="ヒラギノ角ゴ ProN W3" charset="0"/>
              <a:cs typeface="Calibri" pitchFamily="34" charset="0"/>
            </a:endParaRPr>
          </a:p>
          <a:p>
            <a:pPr lvl="2"/>
            <a:r>
              <a:rPr lang="en-US" dirty="0">
                <a:solidFill>
                  <a:srgbClr val="C00000"/>
                </a:solidFill>
                <a:latin typeface="Calibri"/>
                <a:ea typeface="ヒラギノ角ゴ ProN W3" charset="0"/>
                <a:cs typeface="ヒラギノ角ゴ ProN W3" charset="0"/>
              </a:rPr>
              <a:t>Optional</a:t>
            </a:r>
            <a:r>
              <a:rPr lang="en-US" dirty="0">
                <a:latin typeface="Calibri"/>
                <a:ea typeface="ヒラギノ角ゴ ProN W3" charset="0"/>
                <a:cs typeface="ヒラギノ角ゴ ProN W3" charset="0"/>
              </a:rPr>
              <a:t>: is_connected() returns 1 if the graph is connected, 0 otherwise.</a:t>
            </a:r>
          </a:p>
          <a:p>
            <a:endParaRPr lang="en-US" dirty="0">
              <a:latin typeface="Helvetica Neue" charset="0"/>
              <a:ea typeface="ヒラギノ角ゴ ProN W3" charset="0"/>
              <a:cs typeface="ヒラギノ角ゴ ProN W3" charset="0"/>
            </a:endParaRP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Mini-Project: </a:t>
            </a:r>
            <a:r>
              <a:rPr lang="en-US" dirty="0" smtClean="0"/>
              <a:t>Shortest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itchFamily="34" charset="0"/>
                <a:cs typeface="Calibri" pitchFamily="34" charset="0"/>
              </a:rPr>
              <a:t>Next we’ll do something harder.</a:t>
            </a:r>
          </a:p>
          <a:p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 smtClean="0">
                <a:latin typeface="Calibri" pitchFamily="34" charset="0"/>
                <a:cs typeface="Calibri" pitchFamily="34" charset="0"/>
              </a:rPr>
              <a:t> Implement a function that finds the shortest path between arbitrarily two nodes:</a:t>
            </a:r>
          </a:p>
          <a:p>
            <a:pPr marL="838200" lvl="2" indent="0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838200" lvl="2" indent="0" algn="ctr">
              <a:buNone/>
            </a:pPr>
            <a:r>
              <a:rPr lang="en-US" dirty="0" err="1">
                <a:latin typeface="Calibri" pitchFamily="34" charset="0"/>
                <a:cs typeface="Calibri" pitchFamily="34" charset="0"/>
              </a:rPr>
              <a:t>def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shotest_path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(mat,node1,node2)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838200" lvl="2" indent="0" algn="ctr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 smtClean="0">
                <a:latin typeface="Calibri" pitchFamily="34" charset="0"/>
                <a:cs typeface="Calibri" pitchFamily="34" charset="0"/>
              </a:rPr>
              <a:t>Print out ‘No such path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’ and return []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if node1 and node2 are not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connected</a:t>
            </a: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P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rint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out the shortest path by the edges on the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path and return a list containing the nodes on the graph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otherwise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. 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It’s not obvious how to do this at first – try out some ideas on paper, then code it up only when you have a working algorithm that you can do manually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lvl="1"/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 smtClean="0">
                <a:latin typeface="Calibri" pitchFamily="34" charset="0"/>
                <a:cs typeface="Calibri" pitchFamily="34" charset="0"/>
              </a:rPr>
              <a:t>Generate multiple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random graphs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to test on your program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76649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Mini-Project: </a:t>
            </a:r>
            <a:r>
              <a:rPr lang="en-US" altLang="zh-CN" dirty="0" smtClean="0"/>
              <a:t>Cycle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itchFamily="34" charset="0"/>
                <a:cs typeface="Calibri" pitchFamily="34" charset="0"/>
              </a:rPr>
              <a:t>Next we’ll do something harder.</a:t>
            </a:r>
          </a:p>
          <a:p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 smtClean="0">
                <a:latin typeface="Calibri" pitchFamily="34" charset="0"/>
                <a:cs typeface="Calibri" pitchFamily="34" charset="0"/>
              </a:rPr>
              <a:t>Implement </a:t>
            </a:r>
            <a:r>
              <a:rPr lang="en-US" dirty="0">
                <a:latin typeface="Calibri" pitchFamily="34" charset="0"/>
                <a:cs typeface="Calibri" pitchFamily="34" charset="0"/>
              </a:rPr>
              <a:t>a function that detects whether or not there is a cycle in the graph. The definition will be:</a:t>
            </a:r>
          </a:p>
          <a:p>
            <a:pPr marL="838200" lvl="2" indent="0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838200" lvl="2" indent="0" algn="ctr">
              <a:buNone/>
            </a:pPr>
            <a:r>
              <a:rPr lang="en-US" dirty="0" err="1">
                <a:latin typeface="Calibri" pitchFamily="34" charset="0"/>
                <a:cs typeface="Calibri" pitchFamily="34" charset="0"/>
              </a:rPr>
              <a:t>def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detect_cycle</a:t>
            </a:r>
            <a:r>
              <a:rPr lang="en-US" dirty="0">
                <a:latin typeface="Calibri" pitchFamily="34" charset="0"/>
                <a:cs typeface="Calibri" pitchFamily="34" charset="0"/>
              </a:rPr>
              <a:t>(mat)</a:t>
            </a:r>
          </a:p>
          <a:p>
            <a:pPr marL="838200" lvl="2" indent="0" algn="ctr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 smtClean="0">
                <a:latin typeface="Calibri" pitchFamily="34" charset="0"/>
                <a:cs typeface="Calibri" pitchFamily="34" charset="0"/>
              </a:rPr>
              <a:t>Print out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an arbitrary edge on the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cycle and return a list containing all nodes on the cycle </a:t>
            </a:r>
            <a:r>
              <a:rPr lang="en-US" dirty="0">
                <a:latin typeface="Calibri" pitchFamily="34" charset="0"/>
                <a:cs typeface="Calibri" pitchFamily="34" charset="0"/>
              </a:rPr>
              <a:t>if there is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one</a:t>
            </a:r>
          </a:p>
          <a:p>
            <a:pPr lvl="1"/>
            <a:r>
              <a:rPr lang="en-US" dirty="0" smtClean="0">
                <a:latin typeface="Calibri" pitchFamily="34" charset="0"/>
                <a:cs typeface="Calibri" pitchFamily="34" charset="0"/>
              </a:rPr>
              <a:t>Print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out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‘No cycle in the graph’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and return [] otherwise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 smtClean="0">
                <a:latin typeface="Calibri" pitchFamily="34" charset="0"/>
                <a:cs typeface="Calibri" pitchFamily="34" charset="0"/>
              </a:rPr>
              <a:t>In the first step, assume the graph is connected and solve the problem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393700" lvl="1" indent="0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altLang="zh-CN" dirty="0">
                <a:latin typeface="Calibri" pitchFamily="34" charset="0"/>
                <a:cs typeface="Calibri" pitchFamily="34" charset="0"/>
              </a:rPr>
              <a:t>Generate multiple graphs to test on your </a:t>
            </a:r>
            <a:r>
              <a:rPr lang="en-US" altLang="zh-CN" dirty="0" smtClean="0">
                <a:latin typeface="Calibri" pitchFamily="34" charset="0"/>
                <a:cs typeface="Calibri" pitchFamily="34" charset="0"/>
              </a:rPr>
              <a:t>program</a:t>
            </a:r>
            <a:endParaRPr lang="zh-CN" altLang="en-US" dirty="0" smtClean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altLang="zh-CN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Question: Does it make any difference if the graph is directed?</a:t>
            </a:r>
            <a:endParaRPr lang="en-US" altLang="zh-CN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pPr marL="393700" lvl="1" indent="0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21440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Mini-Project: </a:t>
            </a:r>
            <a:r>
              <a:rPr lang="en-US" altLang="zh-CN" dirty="0" smtClean="0"/>
              <a:t>Cycle </a:t>
            </a:r>
            <a:r>
              <a:rPr lang="en-US" altLang="zh-CN" dirty="0" smtClean="0"/>
              <a:t>Detection for General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itchFamily="34" charset="0"/>
                <a:cs typeface="Calibri" pitchFamily="34" charset="0"/>
              </a:rPr>
              <a:t>Next we’ll do something harder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Bonus:</a:t>
            </a:r>
            <a:r>
              <a:rPr lang="en-US" altLang="zh-CN" dirty="0">
                <a:latin typeface="Calibri" pitchFamily="34" charset="0"/>
                <a:cs typeface="Calibri" pitchFamily="34" charset="0"/>
              </a:rPr>
              <a:t> solve it for more general graphs that contain multiple connected </a:t>
            </a:r>
            <a:r>
              <a:rPr lang="en-US" altLang="zh-CN" dirty="0" smtClean="0">
                <a:latin typeface="Calibri" pitchFamily="34" charset="0"/>
                <a:cs typeface="Calibri" pitchFamily="34" charset="0"/>
              </a:rPr>
              <a:t>components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dirty="0">
                <a:latin typeface="Calibri" pitchFamily="34" charset="0"/>
                <a:cs typeface="Calibri" pitchFamily="34" charset="0"/>
              </a:rPr>
              <a:t>definition will be:</a:t>
            </a:r>
          </a:p>
          <a:p>
            <a:pPr marL="838200" lvl="2" indent="0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838200" lvl="2" indent="0" algn="ctr">
              <a:buNone/>
            </a:pPr>
            <a:r>
              <a:rPr lang="en-US" dirty="0" err="1">
                <a:latin typeface="Calibri" pitchFamily="34" charset="0"/>
                <a:cs typeface="Calibri" pitchFamily="34" charset="0"/>
              </a:rPr>
              <a:t>def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detect_cycle_gen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(mat</a:t>
            </a:r>
            <a:r>
              <a:rPr lang="en-US" dirty="0">
                <a:latin typeface="Calibri" pitchFamily="34" charset="0"/>
                <a:cs typeface="Calibri" pitchFamily="34" charset="0"/>
              </a:rPr>
              <a:t>)</a:t>
            </a:r>
          </a:p>
          <a:p>
            <a:pPr marL="838200" lvl="2" indent="0" algn="ctr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 smtClean="0">
                <a:latin typeface="Calibri" pitchFamily="34" charset="0"/>
                <a:cs typeface="Calibri" pitchFamily="34" charset="0"/>
              </a:rPr>
              <a:t>The requirements are specified in </a:t>
            </a:r>
            <a:r>
              <a:rPr lang="en-US" smtClean="0">
                <a:latin typeface="Calibri" pitchFamily="34" charset="0"/>
                <a:cs typeface="Calibri" pitchFamily="34" charset="0"/>
              </a:rPr>
              <a:t>CycleGen_E.py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altLang="zh-CN" dirty="0">
                <a:latin typeface="Calibri" pitchFamily="34" charset="0"/>
                <a:cs typeface="Calibri" pitchFamily="34" charset="0"/>
              </a:rPr>
              <a:t>Generate multiple graphs to test on your </a:t>
            </a:r>
            <a:r>
              <a:rPr lang="en-US" altLang="zh-CN" dirty="0" smtClean="0">
                <a:latin typeface="Calibri" pitchFamily="34" charset="0"/>
                <a:cs typeface="Calibri" pitchFamily="34" charset="0"/>
              </a:rPr>
              <a:t>program</a:t>
            </a:r>
            <a:endParaRPr lang="zh-CN" altLang="en-US" dirty="0" smtClean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altLang="zh-CN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Question: Does it make any difference if the graph is directed?</a:t>
            </a:r>
            <a:endParaRPr lang="en-US" altLang="zh-CN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pPr marL="393700" lvl="1" indent="0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00064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Graph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ヒラギノ角ゴ ProN W3" charset="0"/>
                <a:cs typeface="Calibri"/>
              </a:rPr>
              <a:t>The main tool used to understand social networks is graph theory.</a:t>
            </a:r>
          </a:p>
          <a:p>
            <a:pPr marL="0" indent="0">
              <a:buNone/>
            </a:pPr>
            <a:endParaRPr lang="en-US" dirty="0">
              <a:latin typeface="Calibri"/>
              <a:ea typeface="ヒラギノ角ゴ ProN W3" charset="0"/>
              <a:cs typeface="Calibri"/>
            </a:endParaRPr>
          </a:p>
          <a:p>
            <a:pPr lvl="1"/>
            <a:r>
              <a:rPr lang="en-US" dirty="0">
                <a:latin typeface="Calibri"/>
                <a:ea typeface="ヒラギノ角ゴ ProN W3" charset="0"/>
                <a:cs typeface="Calibri"/>
              </a:rPr>
              <a:t>An example of a graph:</a:t>
            </a:r>
          </a:p>
          <a:p>
            <a:pPr lvl="1"/>
            <a:endParaRPr lang="en-US" dirty="0">
              <a:latin typeface="Helvetica Neue" charset="0"/>
              <a:ea typeface="ヒラギノ角ゴ ProN W3" charset="0"/>
              <a:cs typeface="ヒラギノ角ゴ ProN W3" charset="0"/>
            </a:endParaRPr>
          </a:p>
          <a:p>
            <a:pPr lvl="1"/>
            <a:endParaRPr lang="en-US" dirty="0">
              <a:latin typeface="Helvetica Neue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00" y="4114800"/>
            <a:ext cx="4533900" cy="4343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9518" y="8305800"/>
            <a:ext cx="21352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Petersen graph </a:t>
            </a:r>
            <a:endParaRPr lang="en-US" sz="2400" dirty="0"/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Mini-Project: Preliminaries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71500" y="2324100"/>
            <a:ext cx="11861800" cy="65659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Things you might need in Python:</a:t>
            </a:r>
          </a:p>
          <a:p>
            <a:pPr lvl="1" eaLnBrk="1" hangingPunct="1">
              <a:defRPr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Lists</a:t>
            </a:r>
          </a:p>
          <a:p>
            <a:pPr lvl="2" eaLnBrk="1" hangingPunct="1">
              <a:defRPr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Suppose A is a list</a:t>
            </a:r>
          </a:p>
          <a:p>
            <a:pPr lvl="2" eaLnBrk="1" hangingPunct="1">
              <a:defRPr/>
            </a:pPr>
            <a:r>
              <a:rPr lang="en-US" dirty="0" err="1" smtClean="0">
                <a:latin typeface="Calibri" pitchFamily="34" charset="0"/>
                <a:cs typeface="Calibri" pitchFamily="34" charset="0"/>
              </a:rPr>
              <a:t>A.append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(x) appends x to A </a:t>
            </a:r>
          </a:p>
          <a:p>
            <a:pPr lvl="2" eaLnBrk="1" hangingPunct="1">
              <a:defRPr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The expression (x in A) returns True if A contains x, otherwise it returns False</a:t>
            </a:r>
          </a:p>
          <a:p>
            <a:pPr lvl="2" eaLnBrk="1" hangingPunct="1">
              <a:defRPr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A[n] returns the (n+1)-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th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element of A </a:t>
            </a:r>
          </a:p>
          <a:p>
            <a:pPr lvl="2" eaLnBrk="1" hangingPunct="1">
              <a:defRPr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The elements of a list could also be lists</a:t>
            </a:r>
          </a:p>
          <a:p>
            <a:pPr lvl="3" eaLnBrk="1" hangingPunct="1">
              <a:defRPr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A=[2,3,[4,5],6,[7,[8,9]]</a:t>
            </a:r>
          </a:p>
          <a:p>
            <a:pPr lvl="3" eaLnBrk="1" hangingPunct="1">
              <a:defRPr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A[0]=2,A[1]=3,A[2]=[4,5],A[3]=6,A[4]=[7,[8,9]]</a:t>
            </a:r>
          </a:p>
          <a:p>
            <a:pPr lvl="3" eaLnBrk="1" hangingPunct="1">
              <a:defRPr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A[2][0]=4,A[2][1]=5</a:t>
            </a:r>
          </a:p>
          <a:p>
            <a:pPr lvl="3" eaLnBrk="1" hangingPunct="1">
              <a:defRPr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A[4][0]=7,A[4][1]=[8,9]</a:t>
            </a:r>
          </a:p>
          <a:p>
            <a:pPr lvl="3" eaLnBrk="1" hangingPunct="1">
              <a:defRPr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A[4][1][0]=8,A[4][1][1]=9</a:t>
            </a:r>
          </a:p>
          <a:p>
            <a:pPr lvl="1" eaLnBrk="1" hangingPunct="1">
              <a:defRPr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Reading files</a:t>
            </a:r>
          </a:p>
          <a:p>
            <a:pPr lvl="2" eaLnBrk="1" hangingPunct="1">
              <a:defRPr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Filename “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matrix.txt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”</a:t>
            </a:r>
          </a:p>
          <a:p>
            <a:pPr lvl="2" eaLnBrk="1" hangingPunct="1">
              <a:defRPr/>
            </a:pPr>
            <a:r>
              <a:rPr lang="en-US" dirty="0" err="1" smtClean="0">
                <a:latin typeface="Calibri" pitchFamily="34" charset="0"/>
                <a:cs typeface="Calibri" pitchFamily="34" charset="0"/>
              </a:rPr>
              <a:t>Fh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=open(“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matrix.txt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”)</a:t>
            </a:r>
          </a:p>
          <a:p>
            <a:pPr lvl="2" eaLnBrk="1" hangingPunct="1">
              <a:defRPr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A=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Fh.readlines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() will return a list containing all the lines of the file</a:t>
            </a:r>
            <a:endParaRPr lang="en-US" dirty="0"/>
          </a:p>
          <a:p>
            <a:pPr marL="0" indent="0" eaLnBrk="1" hangingPunct="1">
              <a:defRPr/>
            </a:pPr>
            <a:endParaRPr lang="en-US" dirty="0"/>
          </a:p>
          <a:p>
            <a:pPr marL="0" indent="0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84413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Mini-Project: Preliminaries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71500" y="2324100"/>
            <a:ext cx="11861800" cy="65659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Things you might need in Python:</a:t>
            </a:r>
          </a:p>
          <a:p>
            <a:pPr lvl="1" eaLnBrk="1" hangingPunct="1">
              <a:defRPr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Reading files</a:t>
            </a:r>
          </a:p>
          <a:p>
            <a:pPr lvl="2" eaLnBrk="1" hangingPunct="1">
              <a:defRPr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Filename “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B.txt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”</a:t>
            </a:r>
          </a:p>
          <a:p>
            <a:pPr lvl="2" eaLnBrk="1" hangingPunct="1">
              <a:defRPr/>
            </a:pPr>
            <a:r>
              <a:rPr lang="en-US" dirty="0" err="1" smtClean="0">
                <a:latin typeface="Calibri" pitchFamily="34" charset="0"/>
                <a:cs typeface="Calibri" pitchFamily="34" charset="0"/>
              </a:rPr>
              <a:t>Fh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=open(“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B.txt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”)</a:t>
            </a:r>
          </a:p>
          <a:p>
            <a:pPr lvl="2" eaLnBrk="1" hangingPunct="1">
              <a:defRPr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A=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Fh.readlines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() will return a list containing all the lines of the file</a:t>
            </a:r>
          </a:p>
          <a:p>
            <a:pPr lvl="2" eaLnBrk="1" hangingPunct="1">
              <a:defRPr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Example</a:t>
            </a:r>
          </a:p>
          <a:p>
            <a:pPr lvl="3" eaLnBrk="1" hangingPunct="1">
              <a:defRPr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If the file “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B.txt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” contains the following text:</a:t>
            </a:r>
          </a:p>
          <a:p>
            <a:pPr marL="1282700" lvl="3" indent="0" eaLnBrk="1" hangingPunct="1">
              <a:buNone/>
              <a:defRPr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Hello world!</a:t>
            </a:r>
          </a:p>
          <a:p>
            <a:pPr marL="1282700" lvl="3" indent="0" eaLnBrk="1" hangingPunct="1">
              <a:buNone/>
              <a:defRPr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010001</a:t>
            </a:r>
          </a:p>
          <a:p>
            <a:pPr marL="1282700" lvl="3" indent="0" eaLnBrk="1" hangingPunct="1">
              <a:buNone/>
              <a:defRPr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Python</a:t>
            </a:r>
          </a:p>
          <a:p>
            <a:pPr lvl="3" eaLnBrk="1" hangingPunct="1">
              <a:defRPr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Then A=[‘Hello world!’, ‘010001’, ‘Python’]</a:t>
            </a:r>
          </a:p>
          <a:p>
            <a:pPr lvl="4" eaLnBrk="1" hangingPunct="1">
              <a:defRPr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Each component of A is a string </a:t>
            </a:r>
            <a:endParaRPr lang="en-US" dirty="0"/>
          </a:p>
          <a:p>
            <a:pPr marL="0" indent="0" eaLnBrk="1" hangingPunct="1">
              <a:defRPr/>
            </a:pPr>
            <a:endParaRPr lang="en-US" dirty="0"/>
          </a:p>
          <a:p>
            <a:pPr marL="0" indent="0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98480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Exercises: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71500" y="2324100"/>
            <a:ext cx="11861800" cy="65659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Find the spanning tree of a graph</a:t>
            </a:r>
            <a:endParaRPr lang="en-US" dirty="0"/>
          </a:p>
          <a:p>
            <a:pPr marL="0" indent="0" eaLnBrk="1" hangingPunct="1">
              <a:defRPr/>
            </a:pPr>
            <a:endParaRPr lang="en-US" dirty="0"/>
          </a:p>
          <a:p>
            <a:pPr marL="0" indent="0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13396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Graphs</a:t>
            </a:r>
            <a:r>
              <a:rPr lang="en-US" dirty="0">
                <a:latin typeface="Calibri" pitchFamily="34" charset="0"/>
                <a:cs typeface="Calibri" pitchFamily="34" charset="0"/>
              </a:rPr>
              <a:t>: </a:t>
            </a:r>
            <a:r>
              <a:rPr lang="en-US" dirty="0">
                <a:latin typeface="Calibri" pitchFamily="34" charset="0"/>
                <a:cs typeface="Calibri" pitchFamily="34" charset="0"/>
                <a:hlinkClick r:id="rId3"/>
              </a:rPr>
              <a:t>http://people.brunel.ac.uk/~mastjjb/jeb/or/graph.html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0" indent="0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 Graph Theory: </a:t>
            </a:r>
            <a:r>
              <a:rPr lang="en-US" dirty="0">
                <a:latin typeface="Calibri" pitchFamily="34" charset="0"/>
                <a:cs typeface="Calibri" pitchFamily="34" charset="0"/>
                <a:hlinkClick r:id="rId4"/>
              </a:rPr>
              <a:t>http://en.wikipedia.org/wiki/Graph_theory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0" indent="0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 Kevin Bacon: </a:t>
            </a:r>
            <a:r>
              <a:rPr lang="en-US" dirty="0">
                <a:latin typeface="Calibri" pitchFamily="34" charset="0"/>
                <a:cs typeface="Calibri" pitchFamily="34" charset="0"/>
                <a:hlinkClick r:id="rId5"/>
              </a:rPr>
              <a:t>http://oracleofbacon.org</a:t>
            </a:r>
            <a:r>
              <a:rPr lang="en-US" dirty="0" smtClean="0">
                <a:latin typeface="Calibri" pitchFamily="34" charset="0"/>
                <a:cs typeface="Calibri" pitchFamily="34" charset="0"/>
                <a:hlinkClick r:id="rId5"/>
              </a:rPr>
              <a:t>/</a:t>
            </a:r>
            <a:endParaRPr lang="en-US" dirty="0"/>
          </a:p>
          <a:p>
            <a:pPr marL="0" indent="0" eaLnBrk="1" hangingPunct="1">
              <a:defRPr/>
            </a:pPr>
            <a:endParaRPr lang="en-US" dirty="0"/>
          </a:p>
          <a:p>
            <a:pPr marL="0" indent="0" eaLnBrk="1" hangingPunct="1">
              <a:defRPr/>
            </a:pPr>
            <a:endParaRPr lang="en-US" dirty="0"/>
          </a:p>
          <a:p>
            <a:pPr marL="0" indent="0" eaLnBrk="1" hangingPunct="1">
              <a:defRPr/>
            </a:pPr>
            <a:endParaRPr lang="en-US" dirty="0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 graph is made up of nodes (also called vertices) and edges: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Which are the nodes and which are the edges in the graph below?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00" y="4114800"/>
            <a:ext cx="4533900" cy="4343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9518" y="8305800"/>
            <a:ext cx="21352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Petersen graph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241548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Graph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charset="0"/>
                <a:cs typeface="Arial" charset="0"/>
              </a:rPr>
              <a:t>• </a:t>
            </a:r>
            <a:r>
              <a:rPr lang="en-US" dirty="0">
                <a:latin typeface="Helvetica Neue" charset="0"/>
              </a:rPr>
              <a:t>Edges can be </a:t>
            </a:r>
            <a:r>
              <a:rPr lang="en-US" b="1" dirty="0">
                <a:latin typeface="Helvetica Neue" charset="0"/>
              </a:rPr>
              <a:t>weighted </a:t>
            </a:r>
            <a:r>
              <a:rPr lang="en-US" dirty="0">
                <a:latin typeface="Helvetica Neue" charset="0"/>
              </a:rPr>
              <a:t>or </a:t>
            </a:r>
            <a:r>
              <a:rPr lang="en-US" b="1" dirty="0">
                <a:latin typeface="Helvetica Neue" charset="0"/>
              </a:rPr>
              <a:t>unweighted</a:t>
            </a:r>
            <a:endParaRPr lang="en-US" dirty="0">
              <a:latin typeface="Helvetica Neue" charset="0"/>
            </a:endParaRPr>
          </a:p>
          <a:p>
            <a:pPr marL="0" indent="0">
              <a:buNone/>
            </a:pPr>
            <a:endParaRPr lang="en-US" dirty="0">
              <a:latin typeface="Helvetica Neue" charset="0"/>
            </a:endParaRPr>
          </a:p>
          <a:p>
            <a:r>
              <a:rPr lang="en-US" dirty="0">
                <a:latin typeface="Helvetica Neue" charset="0"/>
              </a:rPr>
              <a:t>Weights: allow us to express the importance of a connection.</a:t>
            </a:r>
          </a:p>
          <a:p>
            <a:endParaRPr lang="en-US" dirty="0"/>
          </a:p>
        </p:txBody>
      </p:sp>
      <p:pic>
        <p:nvPicPr>
          <p:cNvPr id="4" name="Picture 3" descr="graph1_examp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581" y="3955344"/>
            <a:ext cx="3723720" cy="3480552"/>
          </a:xfrm>
          <a:prstGeom prst="rect">
            <a:avLst/>
          </a:prstGeom>
        </p:spPr>
      </p:pic>
      <p:pic>
        <p:nvPicPr>
          <p:cNvPr id="5" name="Picture 4" descr="mPzx7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052" y="4099427"/>
            <a:ext cx="4199132" cy="347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5718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Graph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charset="0"/>
                <a:cs typeface="Arial" charset="0"/>
              </a:rPr>
              <a:t>• </a:t>
            </a:r>
            <a:r>
              <a:rPr lang="en-US" dirty="0">
                <a:latin typeface="Helvetica Neue" charset="0"/>
              </a:rPr>
              <a:t>Edges can be </a:t>
            </a:r>
            <a:r>
              <a:rPr lang="en-US" b="1" dirty="0">
                <a:latin typeface="Helvetica Neue" charset="0"/>
              </a:rPr>
              <a:t>directed </a:t>
            </a:r>
            <a:r>
              <a:rPr lang="en-US" dirty="0">
                <a:latin typeface="Helvetica Neue" charset="0"/>
              </a:rPr>
              <a:t>or </a:t>
            </a:r>
            <a:r>
              <a:rPr lang="en-US" b="1" dirty="0">
                <a:latin typeface="Helvetica Neue" charset="0"/>
              </a:rPr>
              <a:t>undirected</a:t>
            </a:r>
            <a:r>
              <a:rPr lang="en-US" dirty="0">
                <a:latin typeface="Helvetica Neue" charset="0"/>
              </a:rPr>
              <a:t>: </a:t>
            </a:r>
          </a:p>
          <a:p>
            <a:pPr marL="0" indent="0">
              <a:buNone/>
            </a:pPr>
            <a:endParaRPr lang="en-US" dirty="0">
              <a:latin typeface="Helvetica Neue" charset="0"/>
            </a:endParaRPr>
          </a:p>
          <a:p>
            <a:r>
              <a:rPr lang="en-US" dirty="0">
                <a:latin typeface="Helvetica Neue" charset="0"/>
              </a:rPr>
              <a:t>Directions allow us to have influence go one way (rather than mutual).</a:t>
            </a:r>
          </a:p>
          <a:p>
            <a:endParaRPr lang="en-US" dirty="0"/>
          </a:p>
        </p:txBody>
      </p:sp>
      <p:pic>
        <p:nvPicPr>
          <p:cNvPr id="4" name="Picture 3" descr="undirected_graph_example2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629" y="4456453"/>
            <a:ext cx="4341991" cy="2454251"/>
          </a:xfrm>
          <a:prstGeom prst="rect">
            <a:avLst/>
          </a:prstGeom>
        </p:spPr>
      </p:pic>
      <p:pic>
        <p:nvPicPr>
          <p:cNvPr id="5" name="Picture 4" descr="image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583" y="4273009"/>
            <a:ext cx="3251200" cy="310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1951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directed edges in a graph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 smtClean="0"/>
              <a:t>Rock </a:t>
            </a:r>
            <a:r>
              <a:rPr lang="mr-IN" sz="4000" dirty="0" smtClean="0"/>
              <a:t>–</a:t>
            </a:r>
            <a:r>
              <a:rPr lang="en-US" sz="4000" dirty="0" smtClean="0"/>
              <a:t> Paper </a:t>
            </a:r>
            <a:r>
              <a:rPr lang="mr-IN" sz="4000" dirty="0" smtClean="0"/>
              <a:t>–</a:t>
            </a:r>
            <a:r>
              <a:rPr lang="en-US" sz="4000" dirty="0" smtClean="0"/>
              <a:t> Scissor Game</a:t>
            </a:r>
          </a:p>
          <a:p>
            <a:endParaRPr lang="en-US" dirty="0"/>
          </a:p>
          <a:p>
            <a:endParaRPr lang="en-US" dirty="0" smtClean="0"/>
          </a:p>
        </p:txBody>
      </p:sp>
      <p:grpSp>
        <p:nvGrpSpPr>
          <p:cNvPr id="17" name="Group 16"/>
          <p:cNvGrpSpPr/>
          <p:nvPr/>
        </p:nvGrpSpPr>
        <p:grpSpPr>
          <a:xfrm>
            <a:off x="196849" y="3960776"/>
            <a:ext cx="5746750" cy="3114453"/>
            <a:chOff x="679450" y="3886199"/>
            <a:chExt cx="5746750" cy="3114453"/>
          </a:xfrm>
        </p:grpSpPr>
        <p:sp>
          <p:nvSpPr>
            <p:cNvPr id="4" name="Oval 3"/>
            <p:cNvSpPr/>
            <p:nvPr/>
          </p:nvSpPr>
          <p:spPr bwMode="auto">
            <a:xfrm>
              <a:off x="2463800" y="3886199"/>
              <a:ext cx="1904631" cy="814425"/>
            </a:xfrm>
            <a:prstGeom prst="ellipse">
              <a:avLst/>
            </a:prstGeom>
            <a:solidFill>
              <a:srgbClr val="BFBFB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rPr>
                <a:t>rock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endParaRPr>
            </a:p>
          </p:txBody>
        </p:sp>
        <p:sp>
          <p:nvSpPr>
            <p:cNvPr id="5" name="Oval 4"/>
            <p:cNvSpPr/>
            <p:nvPr/>
          </p:nvSpPr>
          <p:spPr bwMode="auto">
            <a:xfrm>
              <a:off x="679450" y="6086549"/>
              <a:ext cx="1784350" cy="914103"/>
            </a:xfrm>
            <a:prstGeom prst="ellipse">
              <a:avLst/>
            </a:prstGeom>
            <a:solidFill>
              <a:srgbClr val="BFBFB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rPr>
                <a:t>paper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endParaRP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4368431" y="6010053"/>
              <a:ext cx="2057769" cy="912776"/>
            </a:xfrm>
            <a:prstGeom prst="ellipse">
              <a:avLst/>
            </a:prstGeom>
            <a:solidFill>
              <a:srgbClr val="BFBFB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rPr>
                <a:t>scissor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endParaRPr>
            </a:p>
          </p:txBody>
        </p:sp>
      </p:grpSp>
      <p:cxnSp>
        <p:nvCxnSpPr>
          <p:cNvPr id="8" name="Straight Connector 7"/>
          <p:cNvCxnSpPr>
            <a:stCxn id="5" idx="0"/>
            <a:endCxn id="4" idx="3"/>
          </p:cNvCxnSpPr>
          <p:nvPr/>
        </p:nvCxnSpPr>
        <p:spPr bwMode="auto">
          <a:xfrm flipV="1">
            <a:off x="1089024" y="4655931"/>
            <a:ext cx="1171102" cy="150519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>
            <a:stCxn id="4" idx="5"/>
            <a:endCxn id="6" idx="0"/>
          </p:cNvCxnSpPr>
          <p:nvPr/>
        </p:nvCxnSpPr>
        <p:spPr bwMode="auto">
          <a:xfrm>
            <a:off x="3606903" y="4655931"/>
            <a:ext cx="1307812" cy="142869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>
            <a:stCxn id="5" idx="6"/>
            <a:endCxn id="6" idx="2"/>
          </p:cNvCxnSpPr>
          <p:nvPr/>
        </p:nvCxnSpPr>
        <p:spPr bwMode="auto">
          <a:xfrm flipV="1">
            <a:off x="1981199" y="6541018"/>
            <a:ext cx="1904631" cy="7716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5851234" y="5103628"/>
            <a:ext cx="18473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7095830" y="3994743"/>
            <a:ext cx="5746750" cy="3114453"/>
            <a:chOff x="679450" y="3886199"/>
            <a:chExt cx="5746750" cy="3114453"/>
          </a:xfrm>
        </p:grpSpPr>
        <p:sp>
          <p:nvSpPr>
            <p:cNvPr id="19" name="Oval 18"/>
            <p:cNvSpPr/>
            <p:nvPr/>
          </p:nvSpPr>
          <p:spPr bwMode="auto">
            <a:xfrm>
              <a:off x="2463800" y="3886199"/>
              <a:ext cx="1904631" cy="814425"/>
            </a:xfrm>
            <a:prstGeom prst="ellipse">
              <a:avLst/>
            </a:prstGeom>
            <a:solidFill>
              <a:srgbClr val="BFBFB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rPr>
                <a:t>rock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679450" y="6086549"/>
              <a:ext cx="1784350" cy="914103"/>
            </a:xfrm>
            <a:prstGeom prst="ellipse">
              <a:avLst/>
            </a:prstGeom>
            <a:solidFill>
              <a:srgbClr val="BFBFB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rPr>
                <a:t>paper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4368431" y="6010053"/>
              <a:ext cx="2057769" cy="912776"/>
            </a:xfrm>
            <a:prstGeom prst="ellipse">
              <a:avLst/>
            </a:prstGeom>
            <a:solidFill>
              <a:srgbClr val="BFBFB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rPr>
                <a:t>scissor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endParaRPr>
            </a:p>
          </p:txBody>
        </p:sp>
      </p:grpSp>
      <p:cxnSp>
        <p:nvCxnSpPr>
          <p:cNvPr id="23" name="Straight Arrow Connector 22"/>
          <p:cNvCxnSpPr>
            <a:stCxn id="20" idx="0"/>
            <a:endCxn id="19" idx="3"/>
          </p:cNvCxnSpPr>
          <p:nvPr/>
        </p:nvCxnSpPr>
        <p:spPr bwMode="auto">
          <a:xfrm flipV="1">
            <a:off x="7988005" y="4689898"/>
            <a:ext cx="1171102" cy="1505195"/>
          </a:xfrm>
          <a:prstGeom prst="straightConnector1">
            <a:avLst/>
          </a:prstGeom>
          <a:solidFill>
            <a:srgbClr val="BFBFB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>
            <a:stCxn id="19" idx="5"/>
            <a:endCxn id="21" idx="0"/>
          </p:cNvCxnSpPr>
          <p:nvPr/>
        </p:nvCxnSpPr>
        <p:spPr bwMode="auto">
          <a:xfrm>
            <a:off x="10505884" y="4689898"/>
            <a:ext cx="1307812" cy="1428699"/>
          </a:xfrm>
          <a:prstGeom prst="straightConnector1">
            <a:avLst/>
          </a:prstGeom>
          <a:solidFill>
            <a:srgbClr val="BFBFB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>
            <a:stCxn id="21" idx="2"/>
          </p:cNvCxnSpPr>
          <p:nvPr/>
        </p:nvCxnSpPr>
        <p:spPr bwMode="auto">
          <a:xfrm flipH="1">
            <a:off x="8880180" y="6574985"/>
            <a:ext cx="1904631" cy="77159"/>
          </a:xfrm>
          <a:prstGeom prst="straightConnector1">
            <a:avLst/>
          </a:prstGeom>
          <a:solidFill>
            <a:srgbClr val="BFBFB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7362967" y="5103628"/>
            <a:ext cx="1210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covers</a:t>
            </a:r>
            <a:endParaRPr lang="en-US" sz="2800" dirty="0"/>
          </a:p>
        </p:txBody>
      </p:sp>
      <p:sp>
        <p:nvSpPr>
          <p:cNvPr id="29" name="TextBox 28"/>
          <p:cNvSpPr txBox="1"/>
          <p:nvPr/>
        </p:nvSpPr>
        <p:spPr>
          <a:xfrm>
            <a:off x="11036482" y="4919275"/>
            <a:ext cx="1401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crushes</a:t>
            </a:r>
            <a:endParaRPr lang="en-US" sz="2800" dirty="0"/>
          </a:p>
        </p:txBody>
      </p:sp>
      <p:sp>
        <p:nvSpPr>
          <p:cNvPr id="30" name="TextBox 29"/>
          <p:cNvSpPr txBox="1"/>
          <p:nvPr/>
        </p:nvSpPr>
        <p:spPr>
          <a:xfrm>
            <a:off x="9475865" y="6714305"/>
            <a:ext cx="841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cuts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5122443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Q: Why do we care about graphs?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A: We can use them to represent a social network:</a:t>
            </a:r>
          </a:p>
          <a:p>
            <a:endParaRPr lang="en-US" dirty="0"/>
          </a:p>
        </p:txBody>
      </p:sp>
      <p:pic>
        <p:nvPicPr>
          <p:cNvPr id="4" name="Picture 3" descr="semanticbib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0" y="3619500"/>
            <a:ext cx="60579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6220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Title &amp; Sub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15870</TotalTime>
  <Pages>0</Pages>
  <Words>2194</Words>
  <Characters>0</Characters>
  <Application>Microsoft Macintosh PowerPoint</Application>
  <PresentationFormat>Custom</PresentationFormat>
  <Lines>0</Lines>
  <Paragraphs>394</Paragraphs>
  <Slides>43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4" baseType="lpstr">
      <vt:lpstr>Calibri</vt:lpstr>
      <vt:lpstr>Century Gothic</vt:lpstr>
      <vt:lpstr>Courier New</vt:lpstr>
      <vt:lpstr>Helvetica Neue</vt:lpstr>
      <vt:lpstr>Helvetica Neue Light</vt:lpstr>
      <vt:lpstr>MS PGothic</vt:lpstr>
      <vt:lpstr>ＭＳ Ｐゴシック</vt:lpstr>
      <vt:lpstr>ヒラギノ角ゴ ProN W3</vt:lpstr>
      <vt:lpstr>Arial</vt:lpstr>
      <vt:lpstr>Title &amp; Subtitle</vt:lpstr>
      <vt:lpstr>Title &amp; Bullets</vt:lpstr>
      <vt:lpstr>Graphs and Social Networks</vt:lpstr>
      <vt:lpstr>In This Lecture… </vt:lpstr>
      <vt:lpstr>Social Networks</vt:lpstr>
      <vt:lpstr>Graph Theory</vt:lpstr>
      <vt:lpstr>Graph Theory</vt:lpstr>
      <vt:lpstr>Graph Theory</vt:lpstr>
      <vt:lpstr>Graph Theory</vt:lpstr>
      <vt:lpstr>Example of directed edges in a graph </vt:lpstr>
      <vt:lpstr>Graph Theory</vt:lpstr>
      <vt:lpstr>Acting Networks </vt:lpstr>
      <vt:lpstr>Kevin Bacon</vt:lpstr>
      <vt:lpstr>Kevin Bacon</vt:lpstr>
      <vt:lpstr>“Six Degrees” Game</vt:lpstr>
      <vt:lpstr>“Six Degrees” Game</vt:lpstr>
      <vt:lpstr>“Six Degrees” Game</vt:lpstr>
      <vt:lpstr>“Six Degrees” Game</vt:lpstr>
      <vt:lpstr>“Six Degrees” Theorem</vt:lpstr>
      <vt:lpstr>Back to Kevin Bacon</vt:lpstr>
      <vt:lpstr>Back to Kevin Bacon</vt:lpstr>
      <vt:lpstr>Back to Kevin Bacon</vt:lpstr>
      <vt:lpstr>Back to Kevin Bacon </vt:lpstr>
      <vt:lpstr>What about the world of science?</vt:lpstr>
      <vt:lpstr>What’s your Erdos number?</vt:lpstr>
      <vt:lpstr>Larger networks</vt:lpstr>
      <vt:lpstr>Larger Networks</vt:lpstr>
      <vt:lpstr>“Six degrees” Theorem</vt:lpstr>
      <vt:lpstr>Graph Theory</vt:lpstr>
      <vt:lpstr>Graphs</vt:lpstr>
      <vt:lpstr>Degrees</vt:lpstr>
      <vt:lpstr>Degrees</vt:lpstr>
      <vt:lpstr>Connectivity</vt:lpstr>
      <vt:lpstr>Cycles</vt:lpstr>
      <vt:lpstr>Trees</vt:lpstr>
      <vt:lpstr>Adjacency Matrix</vt:lpstr>
      <vt:lpstr>Research topics:</vt:lpstr>
      <vt:lpstr>Exercise 1: Easy graph theory</vt:lpstr>
      <vt:lpstr>Mini-Project: Shortest Path</vt:lpstr>
      <vt:lpstr>Mini-Project: Cycle Detection</vt:lpstr>
      <vt:lpstr>Mini-Project: Cycle Detection for General Graphs</vt:lpstr>
      <vt:lpstr>Mini-Project: Preliminaries</vt:lpstr>
      <vt:lpstr>Mini-Project: Preliminaries</vt:lpstr>
      <vt:lpstr>Extra Exercises: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LACC Lecture Template</dc:title>
  <dc:subject/>
  <dc:creator/>
  <cp:keywords/>
  <dc:description/>
  <cp:lastModifiedBy>Microsoft Office User</cp:lastModifiedBy>
  <cp:revision>332</cp:revision>
  <dcterms:modified xsi:type="dcterms:W3CDTF">2018-07-25T11:52:22Z</dcterms:modified>
</cp:coreProperties>
</file>